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xml" ContentType="application/vnd.openxmlformats-officedocument.presentationml.tags+xml"/>
  <Override PartName="/ppt/notesSlides/notesSlide8.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0"/>
  </p:notesMasterIdLst>
  <p:handoutMasterIdLst>
    <p:handoutMasterId r:id="rId91"/>
  </p:handoutMasterIdLst>
  <p:sldIdLst>
    <p:sldId id="535" r:id="rId2"/>
    <p:sldId id="536" r:id="rId3"/>
    <p:sldId id="570" r:id="rId4"/>
    <p:sldId id="571" r:id="rId5"/>
    <p:sldId id="632" r:id="rId6"/>
    <p:sldId id="633" r:id="rId7"/>
    <p:sldId id="634" r:id="rId8"/>
    <p:sldId id="635" r:id="rId9"/>
    <p:sldId id="636" r:id="rId10"/>
    <p:sldId id="637" r:id="rId11"/>
    <p:sldId id="638" r:id="rId12"/>
    <p:sldId id="639" r:id="rId13"/>
    <p:sldId id="640" r:id="rId14"/>
    <p:sldId id="641" r:id="rId15"/>
    <p:sldId id="642" r:id="rId16"/>
    <p:sldId id="643" r:id="rId17"/>
    <p:sldId id="644" r:id="rId18"/>
    <p:sldId id="645" r:id="rId19"/>
    <p:sldId id="646" r:id="rId20"/>
    <p:sldId id="647" r:id="rId21"/>
    <p:sldId id="648" r:id="rId22"/>
    <p:sldId id="649" r:id="rId23"/>
    <p:sldId id="650" r:id="rId24"/>
    <p:sldId id="651" r:id="rId25"/>
    <p:sldId id="652" r:id="rId26"/>
    <p:sldId id="653" r:id="rId27"/>
    <p:sldId id="654" r:id="rId28"/>
    <p:sldId id="655" r:id="rId29"/>
    <p:sldId id="656" r:id="rId30"/>
    <p:sldId id="657" r:id="rId31"/>
    <p:sldId id="658" r:id="rId32"/>
    <p:sldId id="659" r:id="rId33"/>
    <p:sldId id="660" r:id="rId34"/>
    <p:sldId id="661" r:id="rId35"/>
    <p:sldId id="662" r:id="rId36"/>
    <p:sldId id="663" r:id="rId37"/>
    <p:sldId id="664" r:id="rId38"/>
    <p:sldId id="665" r:id="rId39"/>
    <p:sldId id="666" r:id="rId40"/>
    <p:sldId id="667" r:id="rId41"/>
    <p:sldId id="668" r:id="rId42"/>
    <p:sldId id="669" r:id="rId43"/>
    <p:sldId id="670" r:id="rId44"/>
    <p:sldId id="671" r:id="rId45"/>
    <p:sldId id="672" r:id="rId46"/>
    <p:sldId id="673" r:id="rId47"/>
    <p:sldId id="674" r:id="rId48"/>
    <p:sldId id="675" r:id="rId49"/>
    <p:sldId id="676" r:id="rId50"/>
    <p:sldId id="677" r:id="rId51"/>
    <p:sldId id="678" r:id="rId52"/>
    <p:sldId id="679" r:id="rId53"/>
    <p:sldId id="680" r:id="rId54"/>
    <p:sldId id="681" r:id="rId55"/>
    <p:sldId id="682" r:id="rId56"/>
    <p:sldId id="683" r:id="rId57"/>
    <p:sldId id="684" r:id="rId58"/>
    <p:sldId id="685" r:id="rId59"/>
    <p:sldId id="686" r:id="rId60"/>
    <p:sldId id="687" r:id="rId61"/>
    <p:sldId id="688" r:id="rId62"/>
    <p:sldId id="689" r:id="rId63"/>
    <p:sldId id="539" r:id="rId64"/>
    <p:sldId id="417" r:id="rId65"/>
    <p:sldId id="533" r:id="rId66"/>
    <p:sldId id="469" r:id="rId67"/>
    <p:sldId id="540" r:id="rId68"/>
    <p:sldId id="622" r:id="rId69"/>
    <p:sldId id="623" r:id="rId70"/>
    <p:sldId id="624" r:id="rId71"/>
    <p:sldId id="625" r:id="rId72"/>
    <p:sldId id="544" r:id="rId73"/>
    <p:sldId id="631" r:id="rId74"/>
    <p:sldId id="613" r:id="rId75"/>
    <p:sldId id="614" r:id="rId76"/>
    <p:sldId id="615" r:id="rId77"/>
    <p:sldId id="616" r:id="rId78"/>
    <p:sldId id="617" r:id="rId79"/>
    <p:sldId id="618" r:id="rId80"/>
    <p:sldId id="619" r:id="rId81"/>
    <p:sldId id="620" r:id="rId82"/>
    <p:sldId id="274" r:id="rId83"/>
    <p:sldId id="582" r:id="rId84"/>
    <p:sldId id="630" r:id="rId85"/>
    <p:sldId id="628" r:id="rId86"/>
    <p:sldId id="629" r:id="rId87"/>
    <p:sldId id="574" r:id="rId88"/>
    <p:sldId id="586" r:id="rId89"/>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78012" autoAdjust="0"/>
  </p:normalViewPr>
  <p:slideViewPr>
    <p:cSldViewPr>
      <p:cViewPr>
        <p:scale>
          <a:sx n="40" d="100"/>
          <a:sy n="40" d="100"/>
        </p:scale>
        <p:origin x="-2894" y="-691"/>
      </p:cViewPr>
      <p:guideLst>
        <p:guide orient="horz" pos="2160"/>
        <p:guide pos="2880"/>
      </p:guideLst>
    </p:cSldViewPr>
  </p:slideViewPr>
  <p:notesTextViewPr>
    <p:cViewPr>
      <p:scale>
        <a:sx n="100" d="100"/>
        <a:sy n="100" d="100"/>
      </p:scale>
      <p:origin x="0" y="0"/>
    </p:cViewPr>
  </p:notesTextViewPr>
  <p:notesViewPr>
    <p:cSldViewPr>
      <p:cViewPr varScale="1">
        <p:scale>
          <a:sx n="64" d="100"/>
          <a:sy n="64" d="100"/>
        </p:scale>
        <p:origin x="-1608" y="-91"/>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CFD61C-885C-4AAC-9875-0B0ABD895F0A}" type="doc">
      <dgm:prSet loTypeId="urn:microsoft.com/office/officeart/2005/8/layout/chart3" loCatId="relationship" qsTypeId="urn:microsoft.com/office/officeart/2005/8/quickstyle/simple1" qsCatId="simple" csTypeId="urn:microsoft.com/office/officeart/2005/8/colors/accent1_2" csCatId="accent1" phldr="1"/>
      <dgm:spPr/>
    </dgm:pt>
    <dgm:pt modelId="{3A6580C6-95C3-4B8C-9D53-9C9D50E9D88D}">
      <dgm:prSet phldrT="[Text]"/>
      <dgm:spPr>
        <a:solidFill>
          <a:srgbClr val="92D050"/>
        </a:solidFill>
        <a:ln>
          <a:solidFill>
            <a:schemeClr val="tx1"/>
          </a:solidFill>
        </a:ln>
      </dgm:spPr>
      <dgm:t>
        <a:bodyPr/>
        <a:lstStyle/>
        <a:p>
          <a:r>
            <a:rPr lang="en-US" b="1" dirty="0" smtClean="0">
              <a:solidFill>
                <a:schemeClr val="tx1"/>
              </a:solidFill>
            </a:rPr>
            <a:t>Assessment Literacy Professional Learning</a:t>
          </a:r>
          <a:endParaRPr lang="en-US" b="1" dirty="0">
            <a:solidFill>
              <a:schemeClr val="tx1"/>
            </a:solidFill>
          </a:endParaRPr>
        </a:p>
      </dgm:t>
    </dgm:pt>
    <dgm:pt modelId="{985430FD-C112-4D7B-A1AF-1507967E4222}" type="parTrans" cxnId="{1ED2CB33-D0D9-42D9-A63E-43FB5149261F}">
      <dgm:prSet/>
      <dgm:spPr/>
      <dgm:t>
        <a:bodyPr/>
        <a:lstStyle/>
        <a:p>
          <a:endParaRPr lang="en-US"/>
        </a:p>
      </dgm:t>
    </dgm:pt>
    <dgm:pt modelId="{BBA96CD3-E479-46BD-B862-6BC0F6D8F98B}" type="sibTrans" cxnId="{1ED2CB33-D0D9-42D9-A63E-43FB5149261F}">
      <dgm:prSet/>
      <dgm:spPr/>
      <dgm:t>
        <a:bodyPr/>
        <a:lstStyle/>
        <a:p>
          <a:endParaRPr lang="en-US"/>
        </a:p>
      </dgm:t>
    </dgm:pt>
    <dgm:pt modelId="{A3DA6101-CF64-4831-959C-0ABE912F3067}">
      <dgm:prSet phldrT="[Text]"/>
      <dgm:spPr>
        <a:solidFill>
          <a:srgbClr val="FFFF99"/>
        </a:solidFill>
        <a:ln>
          <a:solidFill>
            <a:schemeClr val="tx1"/>
          </a:solidFill>
        </a:ln>
      </dgm:spPr>
      <dgm:t>
        <a:bodyPr/>
        <a:lstStyle/>
        <a:p>
          <a:r>
            <a:rPr lang="en-US" b="1" dirty="0" smtClean="0">
              <a:solidFill>
                <a:schemeClr val="tx1"/>
              </a:solidFill>
            </a:rPr>
            <a:t>Benchmark Assessments</a:t>
          </a:r>
          <a:endParaRPr lang="en-US" b="1" dirty="0">
            <a:solidFill>
              <a:schemeClr val="tx1"/>
            </a:solidFill>
          </a:endParaRPr>
        </a:p>
      </dgm:t>
    </dgm:pt>
    <dgm:pt modelId="{79F57F92-A5B0-4FC3-9ACB-FCAEE2BE5C8C}" type="parTrans" cxnId="{4189CE32-CD9A-45F3-B45E-473FE3692845}">
      <dgm:prSet/>
      <dgm:spPr/>
      <dgm:t>
        <a:bodyPr/>
        <a:lstStyle/>
        <a:p>
          <a:endParaRPr lang="en-US"/>
        </a:p>
      </dgm:t>
    </dgm:pt>
    <dgm:pt modelId="{9CD59EC8-167E-469A-9BA2-32CA4DAA24EB}" type="sibTrans" cxnId="{4189CE32-CD9A-45F3-B45E-473FE3692845}">
      <dgm:prSet/>
      <dgm:spPr/>
      <dgm:t>
        <a:bodyPr/>
        <a:lstStyle/>
        <a:p>
          <a:endParaRPr lang="en-US"/>
        </a:p>
      </dgm:t>
    </dgm:pt>
    <dgm:pt modelId="{9D35BC34-9409-4805-9B5D-2245574C27B0}">
      <dgm:prSet phldrT="[Text]"/>
      <dgm:spPr>
        <a:solidFill>
          <a:schemeClr val="tx2">
            <a:lumMod val="60000"/>
            <a:lumOff val="40000"/>
          </a:schemeClr>
        </a:solidFill>
        <a:ln>
          <a:solidFill>
            <a:schemeClr val="tx1"/>
          </a:solidFill>
        </a:ln>
      </dgm:spPr>
      <dgm:t>
        <a:bodyPr/>
        <a:lstStyle/>
        <a:p>
          <a:r>
            <a:rPr lang="en-US" b="1" dirty="0" smtClean="0">
              <a:solidFill>
                <a:schemeClr val="tx1"/>
              </a:solidFill>
            </a:rPr>
            <a:t>Formative Item Bank</a:t>
          </a:r>
          <a:endParaRPr lang="en-US" b="1" dirty="0">
            <a:solidFill>
              <a:schemeClr val="tx1"/>
            </a:solidFill>
          </a:endParaRPr>
        </a:p>
      </dgm:t>
    </dgm:pt>
    <dgm:pt modelId="{C0C74170-CD58-4907-86D7-FFA0D784B320}" type="parTrans" cxnId="{F11F75D6-4303-448E-8132-6E7A4D18ACA9}">
      <dgm:prSet/>
      <dgm:spPr/>
      <dgm:t>
        <a:bodyPr/>
        <a:lstStyle/>
        <a:p>
          <a:endParaRPr lang="en-US"/>
        </a:p>
      </dgm:t>
    </dgm:pt>
    <dgm:pt modelId="{4ECA073B-E423-45D4-91E7-AAFDFB7BD1A2}" type="sibTrans" cxnId="{F11F75D6-4303-448E-8132-6E7A4D18ACA9}">
      <dgm:prSet/>
      <dgm:spPr/>
      <dgm:t>
        <a:bodyPr/>
        <a:lstStyle/>
        <a:p>
          <a:endParaRPr lang="en-US"/>
        </a:p>
      </dgm:t>
    </dgm:pt>
    <dgm:pt modelId="{1AAB2FED-15FB-4596-A372-4408F371DEE9}" type="pres">
      <dgm:prSet presAssocID="{D9CFD61C-885C-4AAC-9875-0B0ABD895F0A}" presName="compositeShape" presStyleCnt="0">
        <dgm:presLayoutVars>
          <dgm:chMax val="7"/>
          <dgm:dir/>
          <dgm:resizeHandles val="exact"/>
        </dgm:presLayoutVars>
      </dgm:prSet>
      <dgm:spPr/>
    </dgm:pt>
    <dgm:pt modelId="{8F830F47-1443-4DD0-8E83-6A7578863972}" type="pres">
      <dgm:prSet presAssocID="{D9CFD61C-885C-4AAC-9875-0B0ABD895F0A}" presName="wedge1" presStyleLbl="node1" presStyleIdx="0" presStyleCnt="3" custLinFactNeighborX="4131" custLinFactNeighborY="-5357"/>
      <dgm:spPr/>
      <dgm:t>
        <a:bodyPr/>
        <a:lstStyle/>
        <a:p>
          <a:endParaRPr lang="en-US"/>
        </a:p>
      </dgm:t>
    </dgm:pt>
    <dgm:pt modelId="{DCF27343-55B5-4147-8128-CD75D9D75726}" type="pres">
      <dgm:prSet presAssocID="{D9CFD61C-885C-4AAC-9875-0B0ABD895F0A}" presName="wedge1Tx" presStyleLbl="node1" presStyleIdx="0" presStyleCnt="3">
        <dgm:presLayoutVars>
          <dgm:chMax val="0"/>
          <dgm:chPref val="0"/>
          <dgm:bulletEnabled val="1"/>
        </dgm:presLayoutVars>
      </dgm:prSet>
      <dgm:spPr/>
      <dgm:t>
        <a:bodyPr/>
        <a:lstStyle/>
        <a:p>
          <a:endParaRPr lang="en-US"/>
        </a:p>
      </dgm:t>
    </dgm:pt>
    <dgm:pt modelId="{375EC3E1-0483-47C7-95DE-FAD772E87DD8}" type="pres">
      <dgm:prSet presAssocID="{D9CFD61C-885C-4AAC-9875-0B0ABD895F0A}" presName="wedge2" presStyleLbl="node1" presStyleIdx="1" presStyleCnt="3" custLinFactNeighborX="-994" custLinFactNeighborY="149"/>
      <dgm:spPr/>
      <dgm:t>
        <a:bodyPr/>
        <a:lstStyle/>
        <a:p>
          <a:endParaRPr lang="en-US"/>
        </a:p>
      </dgm:t>
    </dgm:pt>
    <dgm:pt modelId="{CB05AEC5-51F5-4C53-A7A8-8DD5DAAF0CC6}" type="pres">
      <dgm:prSet presAssocID="{D9CFD61C-885C-4AAC-9875-0B0ABD895F0A}" presName="wedge2Tx" presStyleLbl="node1" presStyleIdx="1" presStyleCnt="3">
        <dgm:presLayoutVars>
          <dgm:chMax val="0"/>
          <dgm:chPref val="0"/>
          <dgm:bulletEnabled val="1"/>
        </dgm:presLayoutVars>
      </dgm:prSet>
      <dgm:spPr/>
      <dgm:t>
        <a:bodyPr/>
        <a:lstStyle/>
        <a:p>
          <a:endParaRPr lang="en-US"/>
        </a:p>
      </dgm:t>
    </dgm:pt>
    <dgm:pt modelId="{A7A7B277-330A-4491-B614-E5D98B71DA9F}" type="pres">
      <dgm:prSet presAssocID="{D9CFD61C-885C-4AAC-9875-0B0ABD895F0A}" presName="wedge3" presStyleLbl="node1" presStyleIdx="2" presStyleCnt="3" custLinFactNeighborX="-9923" custLinFactNeighborY="-8780"/>
      <dgm:spPr/>
      <dgm:t>
        <a:bodyPr/>
        <a:lstStyle/>
        <a:p>
          <a:endParaRPr lang="en-US"/>
        </a:p>
      </dgm:t>
    </dgm:pt>
    <dgm:pt modelId="{80AF5AFD-8524-450F-99FC-3CE2A893639E}" type="pres">
      <dgm:prSet presAssocID="{D9CFD61C-885C-4AAC-9875-0B0ABD895F0A}" presName="wedge3Tx" presStyleLbl="node1" presStyleIdx="2" presStyleCnt="3">
        <dgm:presLayoutVars>
          <dgm:chMax val="0"/>
          <dgm:chPref val="0"/>
          <dgm:bulletEnabled val="1"/>
        </dgm:presLayoutVars>
      </dgm:prSet>
      <dgm:spPr/>
      <dgm:t>
        <a:bodyPr/>
        <a:lstStyle/>
        <a:p>
          <a:endParaRPr lang="en-US"/>
        </a:p>
      </dgm:t>
    </dgm:pt>
  </dgm:ptLst>
  <dgm:cxnLst>
    <dgm:cxn modelId="{0B706C1D-61F1-4269-BCE7-B3887D30D2A6}" type="presOf" srcId="{D9CFD61C-885C-4AAC-9875-0B0ABD895F0A}" destId="{1AAB2FED-15FB-4596-A372-4408F371DEE9}" srcOrd="0" destOrd="0" presId="urn:microsoft.com/office/officeart/2005/8/layout/chart3"/>
    <dgm:cxn modelId="{DA579CDE-BD19-4DA9-87F8-453B9C046813}" type="presOf" srcId="{3A6580C6-95C3-4B8C-9D53-9C9D50E9D88D}" destId="{8F830F47-1443-4DD0-8E83-6A7578863972}" srcOrd="0" destOrd="0" presId="urn:microsoft.com/office/officeart/2005/8/layout/chart3"/>
    <dgm:cxn modelId="{4189CE32-CD9A-45F3-B45E-473FE3692845}" srcId="{D9CFD61C-885C-4AAC-9875-0B0ABD895F0A}" destId="{A3DA6101-CF64-4831-959C-0ABE912F3067}" srcOrd="1" destOrd="0" parTransId="{79F57F92-A5B0-4FC3-9ACB-FCAEE2BE5C8C}" sibTransId="{9CD59EC8-167E-469A-9BA2-32CA4DAA24EB}"/>
    <dgm:cxn modelId="{FAB3A93B-C2A0-485F-B4C8-3C60005E7539}" type="presOf" srcId="{9D35BC34-9409-4805-9B5D-2245574C27B0}" destId="{A7A7B277-330A-4491-B614-E5D98B71DA9F}" srcOrd="0" destOrd="0" presId="urn:microsoft.com/office/officeart/2005/8/layout/chart3"/>
    <dgm:cxn modelId="{36380261-2E6F-4AE3-AE86-E8A519151AE5}" type="presOf" srcId="{3A6580C6-95C3-4B8C-9D53-9C9D50E9D88D}" destId="{DCF27343-55B5-4147-8128-CD75D9D75726}" srcOrd="1" destOrd="0" presId="urn:microsoft.com/office/officeart/2005/8/layout/chart3"/>
    <dgm:cxn modelId="{EA504D63-9D88-474E-AE7F-E47734A916E1}" type="presOf" srcId="{9D35BC34-9409-4805-9B5D-2245574C27B0}" destId="{80AF5AFD-8524-450F-99FC-3CE2A893639E}" srcOrd="1" destOrd="0" presId="urn:microsoft.com/office/officeart/2005/8/layout/chart3"/>
    <dgm:cxn modelId="{F11F75D6-4303-448E-8132-6E7A4D18ACA9}" srcId="{D9CFD61C-885C-4AAC-9875-0B0ABD895F0A}" destId="{9D35BC34-9409-4805-9B5D-2245574C27B0}" srcOrd="2" destOrd="0" parTransId="{C0C74170-CD58-4907-86D7-FFA0D784B320}" sibTransId="{4ECA073B-E423-45D4-91E7-AAFDFB7BD1A2}"/>
    <dgm:cxn modelId="{1ED2CB33-D0D9-42D9-A63E-43FB5149261F}" srcId="{D9CFD61C-885C-4AAC-9875-0B0ABD895F0A}" destId="{3A6580C6-95C3-4B8C-9D53-9C9D50E9D88D}" srcOrd="0" destOrd="0" parTransId="{985430FD-C112-4D7B-A1AF-1507967E4222}" sibTransId="{BBA96CD3-E479-46BD-B862-6BC0F6D8F98B}"/>
    <dgm:cxn modelId="{C49AD4B3-07D5-4F75-B160-ADF5DE03C4E2}" type="presOf" srcId="{A3DA6101-CF64-4831-959C-0ABE912F3067}" destId="{CB05AEC5-51F5-4C53-A7A8-8DD5DAAF0CC6}" srcOrd="1" destOrd="0" presId="urn:microsoft.com/office/officeart/2005/8/layout/chart3"/>
    <dgm:cxn modelId="{38A0D4F6-DEF4-470A-88EC-04D3FF2D4D71}" type="presOf" srcId="{A3DA6101-CF64-4831-959C-0ABE912F3067}" destId="{375EC3E1-0483-47C7-95DE-FAD772E87DD8}" srcOrd="0" destOrd="0" presId="urn:microsoft.com/office/officeart/2005/8/layout/chart3"/>
    <dgm:cxn modelId="{2CA0A82D-D018-4109-8EC0-249BA0716F63}" type="presParOf" srcId="{1AAB2FED-15FB-4596-A372-4408F371DEE9}" destId="{8F830F47-1443-4DD0-8E83-6A7578863972}" srcOrd="0" destOrd="0" presId="urn:microsoft.com/office/officeart/2005/8/layout/chart3"/>
    <dgm:cxn modelId="{1F287821-2371-4111-AD82-9B6B6630F2D3}" type="presParOf" srcId="{1AAB2FED-15FB-4596-A372-4408F371DEE9}" destId="{DCF27343-55B5-4147-8128-CD75D9D75726}" srcOrd="1" destOrd="0" presId="urn:microsoft.com/office/officeart/2005/8/layout/chart3"/>
    <dgm:cxn modelId="{01E981EF-3822-4AC4-B093-3877B490678A}" type="presParOf" srcId="{1AAB2FED-15FB-4596-A372-4408F371DEE9}" destId="{375EC3E1-0483-47C7-95DE-FAD772E87DD8}" srcOrd="2" destOrd="0" presId="urn:microsoft.com/office/officeart/2005/8/layout/chart3"/>
    <dgm:cxn modelId="{4BE5B877-4FA0-4C81-BA53-08E08326144A}" type="presParOf" srcId="{1AAB2FED-15FB-4596-A372-4408F371DEE9}" destId="{CB05AEC5-51F5-4C53-A7A8-8DD5DAAF0CC6}" srcOrd="3" destOrd="0" presId="urn:microsoft.com/office/officeart/2005/8/layout/chart3"/>
    <dgm:cxn modelId="{47AAFC47-D55E-4D7B-82AD-B3163EDD9677}" type="presParOf" srcId="{1AAB2FED-15FB-4596-A372-4408F371DEE9}" destId="{A7A7B277-330A-4491-B614-E5D98B71DA9F}" srcOrd="4" destOrd="0" presId="urn:microsoft.com/office/officeart/2005/8/layout/chart3"/>
    <dgm:cxn modelId="{B31616CB-26EA-4E3F-A3DC-1B6F2F0283F5}" type="presParOf" srcId="{1AAB2FED-15FB-4596-A372-4408F371DEE9}" destId="{80AF5AFD-8524-450F-99FC-3CE2A893639E}" srcOrd="5" destOrd="0" presId="urn:microsoft.com/office/officeart/2005/8/layout/chart3"/>
  </dgm:cxnLst>
  <dgm:bg/>
  <dgm:whole>
    <a:ln w="12700"/>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D85CEF-5F3E-483C-A157-670FD1087E19}" type="doc">
      <dgm:prSet loTypeId="urn:microsoft.com/office/officeart/2005/8/layout/cycle1" loCatId="cycle" qsTypeId="urn:microsoft.com/office/officeart/2005/8/quickstyle/simple5" qsCatId="simple" csTypeId="urn:microsoft.com/office/officeart/2005/8/colors/accent1_2" csCatId="accent1" phldr="1"/>
      <dgm:spPr/>
      <dgm:t>
        <a:bodyPr/>
        <a:lstStyle/>
        <a:p>
          <a:endParaRPr lang="en-US"/>
        </a:p>
      </dgm:t>
    </dgm:pt>
    <dgm:pt modelId="{98BAB7EE-5B8F-4EBC-960B-C8E8B31B9A46}">
      <dgm:prSet phldrT="[Text]" custT="1"/>
      <dgm:spPr/>
      <dgm:t>
        <a:bodyPr/>
        <a:lstStyle/>
        <a:p>
          <a:pPr>
            <a:spcAft>
              <a:spcPts val="0"/>
            </a:spcAft>
          </a:pPr>
          <a:r>
            <a:rPr lang="en-US" sz="1800" dirty="0" smtClean="0"/>
            <a:t>Formative Assessment/</a:t>
          </a:r>
        </a:p>
        <a:p>
          <a:pPr>
            <a:spcAft>
              <a:spcPts val="0"/>
            </a:spcAft>
          </a:pPr>
          <a:r>
            <a:rPr lang="en-US" sz="1800" dirty="0" smtClean="0"/>
            <a:t>Diagnostic</a:t>
          </a:r>
          <a:endParaRPr lang="en-US" sz="1800" dirty="0"/>
        </a:p>
      </dgm:t>
    </dgm:pt>
    <dgm:pt modelId="{E3A906A7-12B8-4C9F-A4AF-DA5C352AA6C6}" type="parTrans" cxnId="{1E254203-6F13-4FC6-8038-B78AF2F77E70}">
      <dgm:prSet/>
      <dgm:spPr/>
      <dgm:t>
        <a:bodyPr/>
        <a:lstStyle/>
        <a:p>
          <a:endParaRPr lang="en-US"/>
        </a:p>
      </dgm:t>
    </dgm:pt>
    <dgm:pt modelId="{4EB89789-D883-44C1-8533-ED6B199F0371}" type="sibTrans" cxnId="{1E254203-6F13-4FC6-8038-B78AF2F77E70}">
      <dgm:prSet/>
      <dgm:spPr/>
      <dgm:t>
        <a:bodyPr/>
        <a:lstStyle/>
        <a:p>
          <a:endParaRPr lang="en-US"/>
        </a:p>
      </dgm:t>
    </dgm:pt>
    <dgm:pt modelId="{94F31DA1-755C-4CE4-B37E-5EDF3C609332}">
      <dgm:prSet phldrT="[Text]" custT="1"/>
      <dgm:spPr/>
      <dgm:t>
        <a:bodyPr/>
        <a:lstStyle/>
        <a:p>
          <a:r>
            <a:rPr lang="en-US" sz="1800" dirty="0" smtClean="0"/>
            <a:t>Formative Assessment</a:t>
          </a:r>
          <a:endParaRPr lang="en-US" sz="1800" dirty="0"/>
        </a:p>
      </dgm:t>
    </dgm:pt>
    <dgm:pt modelId="{B9857C18-D109-4627-A730-0187847CB5FA}" type="parTrans" cxnId="{D41084E5-D60A-4E7A-B398-2D2BCED5A19F}">
      <dgm:prSet/>
      <dgm:spPr/>
      <dgm:t>
        <a:bodyPr/>
        <a:lstStyle/>
        <a:p>
          <a:endParaRPr lang="en-US"/>
        </a:p>
      </dgm:t>
    </dgm:pt>
    <dgm:pt modelId="{A78B4BF8-FAFD-49E0-B22D-633F0C17BEBE}" type="sibTrans" cxnId="{D41084E5-D60A-4E7A-B398-2D2BCED5A19F}">
      <dgm:prSet/>
      <dgm:spPr/>
      <dgm:t>
        <a:bodyPr/>
        <a:lstStyle/>
        <a:p>
          <a:endParaRPr lang="en-US"/>
        </a:p>
      </dgm:t>
    </dgm:pt>
    <dgm:pt modelId="{3AFFD061-EACE-4653-99AD-D6F62DC93F72}">
      <dgm:prSet phldrT="[Text]" custT="1"/>
      <dgm:spPr/>
      <dgm:t>
        <a:bodyPr/>
        <a:lstStyle/>
        <a:p>
          <a:r>
            <a:rPr lang="en-US" sz="1800" dirty="0" smtClean="0"/>
            <a:t>Formative Assessment</a:t>
          </a:r>
          <a:endParaRPr lang="en-US" sz="1800" dirty="0"/>
        </a:p>
      </dgm:t>
    </dgm:pt>
    <dgm:pt modelId="{16E05DBC-4311-41FC-9537-8FFBF319C4DF}" type="parTrans" cxnId="{2B22A478-78CC-4B18-AE21-06918819F763}">
      <dgm:prSet/>
      <dgm:spPr/>
      <dgm:t>
        <a:bodyPr/>
        <a:lstStyle/>
        <a:p>
          <a:endParaRPr lang="en-US"/>
        </a:p>
      </dgm:t>
    </dgm:pt>
    <dgm:pt modelId="{73025EBE-7EB9-4506-972F-97BFF5DC5410}" type="sibTrans" cxnId="{2B22A478-78CC-4B18-AE21-06918819F763}">
      <dgm:prSet/>
      <dgm:spPr/>
      <dgm:t>
        <a:bodyPr/>
        <a:lstStyle/>
        <a:p>
          <a:endParaRPr lang="en-US"/>
        </a:p>
      </dgm:t>
    </dgm:pt>
    <dgm:pt modelId="{1708EE47-A250-4D4D-95BD-527BAA02DF5D}">
      <dgm:prSet phldrT="[Text]" custT="1"/>
      <dgm:spPr/>
      <dgm:t>
        <a:bodyPr/>
        <a:lstStyle/>
        <a:p>
          <a:r>
            <a:rPr lang="en-US" sz="1800" dirty="0" smtClean="0"/>
            <a:t>Summative Assessment</a:t>
          </a:r>
          <a:endParaRPr lang="en-US" sz="1800" dirty="0"/>
        </a:p>
      </dgm:t>
    </dgm:pt>
    <dgm:pt modelId="{7E8F7098-20E0-4D0D-99A7-2D9A630E36AA}" type="parTrans" cxnId="{82425995-528D-4550-B761-D6019764015F}">
      <dgm:prSet/>
      <dgm:spPr/>
      <dgm:t>
        <a:bodyPr/>
        <a:lstStyle/>
        <a:p>
          <a:endParaRPr lang="en-US"/>
        </a:p>
      </dgm:t>
    </dgm:pt>
    <dgm:pt modelId="{6A0CA46A-9297-4D4E-A02F-62AB5431FDE0}" type="sibTrans" cxnId="{82425995-528D-4550-B761-D6019764015F}">
      <dgm:prSet/>
      <dgm:spPr/>
      <dgm:t>
        <a:bodyPr/>
        <a:lstStyle/>
        <a:p>
          <a:endParaRPr lang="en-US"/>
        </a:p>
      </dgm:t>
    </dgm:pt>
    <dgm:pt modelId="{41EA271E-39B1-4E5A-809D-5D1FD3B0805A}">
      <dgm:prSet phldrT="[Text]" custT="1"/>
      <dgm:spPr/>
      <dgm:t>
        <a:bodyPr/>
        <a:lstStyle/>
        <a:p>
          <a:r>
            <a:rPr lang="en-US" sz="1800" dirty="0" smtClean="0"/>
            <a:t>Formative Assessment</a:t>
          </a:r>
          <a:endParaRPr lang="en-US" sz="1800" dirty="0"/>
        </a:p>
      </dgm:t>
    </dgm:pt>
    <dgm:pt modelId="{F7A09C42-3A65-40C2-ACA0-FF68EDF5393E}" type="sibTrans" cxnId="{614C0E75-990B-4080-8B22-A8CB9CD7511A}">
      <dgm:prSet/>
      <dgm:spPr/>
      <dgm:t>
        <a:bodyPr/>
        <a:lstStyle/>
        <a:p>
          <a:endParaRPr lang="en-US"/>
        </a:p>
      </dgm:t>
    </dgm:pt>
    <dgm:pt modelId="{28454378-C3D3-4188-9661-939203AD262C}" type="parTrans" cxnId="{614C0E75-990B-4080-8B22-A8CB9CD7511A}">
      <dgm:prSet/>
      <dgm:spPr/>
      <dgm:t>
        <a:bodyPr/>
        <a:lstStyle/>
        <a:p>
          <a:endParaRPr lang="en-US"/>
        </a:p>
      </dgm:t>
    </dgm:pt>
    <dgm:pt modelId="{46B9D961-DF64-45A9-B049-08B23CCB49AD}" type="pres">
      <dgm:prSet presAssocID="{A4D85CEF-5F3E-483C-A157-670FD1087E19}" presName="cycle" presStyleCnt="0">
        <dgm:presLayoutVars>
          <dgm:dir/>
          <dgm:resizeHandles val="exact"/>
        </dgm:presLayoutVars>
      </dgm:prSet>
      <dgm:spPr/>
      <dgm:t>
        <a:bodyPr/>
        <a:lstStyle/>
        <a:p>
          <a:endParaRPr lang="en-US"/>
        </a:p>
      </dgm:t>
    </dgm:pt>
    <dgm:pt modelId="{D1FFAE8B-BB94-413A-9BEA-A0E234ECC77E}" type="pres">
      <dgm:prSet presAssocID="{98BAB7EE-5B8F-4EBC-960B-C8E8B31B9A46}" presName="dummy" presStyleCnt="0"/>
      <dgm:spPr/>
      <dgm:t>
        <a:bodyPr/>
        <a:lstStyle/>
        <a:p>
          <a:endParaRPr lang="en-US"/>
        </a:p>
      </dgm:t>
    </dgm:pt>
    <dgm:pt modelId="{26A077DB-7A10-4D1D-89F7-88BAA68E4E2B}" type="pres">
      <dgm:prSet presAssocID="{98BAB7EE-5B8F-4EBC-960B-C8E8B31B9A46}" presName="node" presStyleLbl="revTx" presStyleIdx="0" presStyleCnt="5" custScaleX="159031" custScaleY="91088" custRadScaleRad="105510" custRadScaleInc="16821">
        <dgm:presLayoutVars>
          <dgm:bulletEnabled val="1"/>
        </dgm:presLayoutVars>
      </dgm:prSet>
      <dgm:spPr/>
      <dgm:t>
        <a:bodyPr/>
        <a:lstStyle/>
        <a:p>
          <a:endParaRPr lang="en-US"/>
        </a:p>
      </dgm:t>
    </dgm:pt>
    <dgm:pt modelId="{BA13DC20-3DF6-459B-8FE2-48BDF69AB54C}" type="pres">
      <dgm:prSet presAssocID="{4EB89789-D883-44C1-8533-ED6B199F0371}" presName="sibTrans" presStyleLbl="node1" presStyleIdx="0" presStyleCnt="5"/>
      <dgm:spPr/>
      <dgm:t>
        <a:bodyPr/>
        <a:lstStyle/>
        <a:p>
          <a:endParaRPr lang="en-US"/>
        </a:p>
      </dgm:t>
    </dgm:pt>
    <dgm:pt modelId="{4E390A19-3160-433F-AC83-3492D39819E0}" type="pres">
      <dgm:prSet presAssocID="{94F31DA1-755C-4CE4-B37E-5EDF3C609332}" presName="dummy" presStyleCnt="0"/>
      <dgm:spPr/>
      <dgm:t>
        <a:bodyPr/>
        <a:lstStyle/>
        <a:p>
          <a:endParaRPr lang="en-US"/>
        </a:p>
      </dgm:t>
    </dgm:pt>
    <dgm:pt modelId="{E9B0AEAC-3E56-40EC-BB14-DF57EE1F295D}" type="pres">
      <dgm:prSet presAssocID="{94F31DA1-755C-4CE4-B37E-5EDF3C609332}" presName="node" presStyleLbl="revTx" presStyleIdx="1" presStyleCnt="5" custScaleX="149683">
        <dgm:presLayoutVars>
          <dgm:bulletEnabled val="1"/>
        </dgm:presLayoutVars>
      </dgm:prSet>
      <dgm:spPr/>
      <dgm:t>
        <a:bodyPr/>
        <a:lstStyle/>
        <a:p>
          <a:endParaRPr lang="en-US"/>
        </a:p>
      </dgm:t>
    </dgm:pt>
    <dgm:pt modelId="{2F2DA3C5-C6AD-4FCE-9947-DF9DA56F4815}" type="pres">
      <dgm:prSet presAssocID="{A78B4BF8-FAFD-49E0-B22D-633F0C17BEBE}" presName="sibTrans" presStyleLbl="node1" presStyleIdx="1" presStyleCnt="5"/>
      <dgm:spPr/>
      <dgm:t>
        <a:bodyPr/>
        <a:lstStyle/>
        <a:p>
          <a:endParaRPr lang="en-US"/>
        </a:p>
      </dgm:t>
    </dgm:pt>
    <dgm:pt modelId="{8D89EECB-5001-406D-B26C-D2A8CE8254AC}" type="pres">
      <dgm:prSet presAssocID="{3AFFD061-EACE-4653-99AD-D6F62DC93F72}" presName="dummy" presStyleCnt="0"/>
      <dgm:spPr/>
      <dgm:t>
        <a:bodyPr/>
        <a:lstStyle/>
        <a:p>
          <a:endParaRPr lang="en-US"/>
        </a:p>
      </dgm:t>
    </dgm:pt>
    <dgm:pt modelId="{51601E80-F851-4DD7-ABD5-3B925C8E4E69}" type="pres">
      <dgm:prSet presAssocID="{3AFFD061-EACE-4653-99AD-D6F62DC93F72}" presName="node" presStyleLbl="revTx" presStyleIdx="2" presStyleCnt="5" custScaleX="127331">
        <dgm:presLayoutVars>
          <dgm:bulletEnabled val="1"/>
        </dgm:presLayoutVars>
      </dgm:prSet>
      <dgm:spPr/>
      <dgm:t>
        <a:bodyPr/>
        <a:lstStyle/>
        <a:p>
          <a:endParaRPr lang="en-US"/>
        </a:p>
      </dgm:t>
    </dgm:pt>
    <dgm:pt modelId="{C470E5B8-EA16-47DA-B6EA-5BB415D86C5A}" type="pres">
      <dgm:prSet presAssocID="{73025EBE-7EB9-4506-972F-97BFF5DC5410}" presName="sibTrans" presStyleLbl="node1" presStyleIdx="2" presStyleCnt="5"/>
      <dgm:spPr/>
      <dgm:t>
        <a:bodyPr/>
        <a:lstStyle/>
        <a:p>
          <a:endParaRPr lang="en-US"/>
        </a:p>
      </dgm:t>
    </dgm:pt>
    <dgm:pt modelId="{B6EAE645-30DD-46C3-9325-4589801610FB}" type="pres">
      <dgm:prSet presAssocID="{41EA271E-39B1-4E5A-809D-5D1FD3B0805A}" presName="dummy" presStyleCnt="0"/>
      <dgm:spPr/>
      <dgm:t>
        <a:bodyPr/>
        <a:lstStyle/>
        <a:p>
          <a:endParaRPr lang="en-US"/>
        </a:p>
      </dgm:t>
    </dgm:pt>
    <dgm:pt modelId="{7DFF7F78-168B-468C-8FAC-34B876857366}" type="pres">
      <dgm:prSet presAssocID="{41EA271E-39B1-4E5A-809D-5D1FD3B0805A}" presName="node" presStyleLbl="revTx" presStyleIdx="3" presStyleCnt="5" custScaleX="137388">
        <dgm:presLayoutVars>
          <dgm:bulletEnabled val="1"/>
        </dgm:presLayoutVars>
      </dgm:prSet>
      <dgm:spPr/>
      <dgm:t>
        <a:bodyPr/>
        <a:lstStyle/>
        <a:p>
          <a:endParaRPr lang="en-US"/>
        </a:p>
      </dgm:t>
    </dgm:pt>
    <dgm:pt modelId="{D7FF7183-1E63-4493-8544-4C63396F4C68}" type="pres">
      <dgm:prSet presAssocID="{F7A09C42-3A65-40C2-ACA0-FF68EDF5393E}" presName="sibTrans" presStyleLbl="node1" presStyleIdx="3" presStyleCnt="5"/>
      <dgm:spPr/>
      <dgm:t>
        <a:bodyPr/>
        <a:lstStyle/>
        <a:p>
          <a:endParaRPr lang="en-US"/>
        </a:p>
      </dgm:t>
    </dgm:pt>
    <dgm:pt modelId="{73E886D1-A741-4627-9E9F-FF2C64444BFD}" type="pres">
      <dgm:prSet presAssocID="{1708EE47-A250-4D4D-95BD-527BAA02DF5D}" presName="dummy" presStyleCnt="0"/>
      <dgm:spPr/>
      <dgm:t>
        <a:bodyPr/>
        <a:lstStyle/>
        <a:p>
          <a:endParaRPr lang="en-US"/>
        </a:p>
      </dgm:t>
    </dgm:pt>
    <dgm:pt modelId="{54CEDFCF-47AB-4767-AC4E-0B3952690F0D}" type="pres">
      <dgm:prSet presAssocID="{1708EE47-A250-4D4D-95BD-527BAA02DF5D}" presName="node" presStyleLbl="revTx" presStyleIdx="4" presStyleCnt="5" custScaleX="131383" custRadScaleRad="109948" custRadScaleInc="-21898">
        <dgm:presLayoutVars>
          <dgm:bulletEnabled val="1"/>
        </dgm:presLayoutVars>
      </dgm:prSet>
      <dgm:spPr/>
      <dgm:t>
        <a:bodyPr/>
        <a:lstStyle/>
        <a:p>
          <a:endParaRPr lang="en-US"/>
        </a:p>
      </dgm:t>
    </dgm:pt>
    <dgm:pt modelId="{ACEC7654-BE74-40D6-BBCB-34319DC6F17F}" type="pres">
      <dgm:prSet presAssocID="{6A0CA46A-9297-4D4E-A02F-62AB5431FDE0}" presName="sibTrans" presStyleLbl="node1" presStyleIdx="4" presStyleCnt="5" custLinFactNeighborX="2203" custLinFactNeighborY="3473"/>
      <dgm:spPr/>
      <dgm:t>
        <a:bodyPr/>
        <a:lstStyle/>
        <a:p>
          <a:endParaRPr lang="en-US"/>
        </a:p>
      </dgm:t>
    </dgm:pt>
  </dgm:ptLst>
  <dgm:cxnLst>
    <dgm:cxn modelId="{ECC089E9-A1E9-4F4E-8147-21C02C864E73}" type="presOf" srcId="{94F31DA1-755C-4CE4-B37E-5EDF3C609332}" destId="{E9B0AEAC-3E56-40EC-BB14-DF57EE1F295D}" srcOrd="0" destOrd="0" presId="urn:microsoft.com/office/officeart/2005/8/layout/cycle1"/>
    <dgm:cxn modelId="{614C0E75-990B-4080-8B22-A8CB9CD7511A}" srcId="{A4D85CEF-5F3E-483C-A157-670FD1087E19}" destId="{41EA271E-39B1-4E5A-809D-5D1FD3B0805A}" srcOrd="3" destOrd="0" parTransId="{28454378-C3D3-4188-9661-939203AD262C}" sibTransId="{F7A09C42-3A65-40C2-ACA0-FF68EDF5393E}"/>
    <dgm:cxn modelId="{83E4A225-AB83-4546-9029-4C27A1257316}" type="presOf" srcId="{41EA271E-39B1-4E5A-809D-5D1FD3B0805A}" destId="{7DFF7F78-168B-468C-8FAC-34B876857366}" srcOrd="0" destOrd="0" presId="urn:microsoft.com/office/officeart/2005/8/layout/cycle1"/>
    <dgm:cxn modelId="{BFEE0272-A6F4-476E-937B-BE7B862659B7}" type="presOf" srcId="{1708EE47-A250-4D4D-95BD-527BAA02DF5D}" destId="{54CEDFCF-47AB-4767-AC4E-0B3952690F0D}" srcOrd="0" destOrd="0" presId="urn:microsoft.com/office/officeart/2005/8/layout/cycle1"/>
    <dgm:cxn modelId="{E5F427FE-D559-450C-9A32-8FA8AC2BA5DD}" type="presOf" srcId="{F7A09C42-3A65-40C2-ACA0-FF68EDF5393E}" destId="{D7FF7183-1E63-4493-8544-4C63396F4C68}" srcOrd="0" destOrd="0" presId="urn:microsoft.com/office/officeart/2005/8/layout/cycle1"/>
    <dgm:cxn modelId="{FB04C64B-39DC-496D-8C4F-FD88361E8935}" type="presOf" srcId="{73025EBE-7EB9-4506-972F-97BFF5DC5410}" destId="{C470E5B8-EA16-47DA-B6EA-5BB415D86C5A}" srcOrd="0" destOrd="0" presId="urn:microsoft.com/office/officeart/2005/8/layout/cycle1"/>
    <dgm:cxn modelId="{D41084E5-D60A-4E7A-B398-2D2BCED5A19F}" srcId="{A4D85CEF-5F3E-483C-A157-670FD1087E19}" destId="{94F31DA1-755C-4CE4-B37E-5EDF3C609332}" srcOrd="1" destOrd="0" parTransId="{B9857C18-D109-4627-A730-0187847CB5FA}" sibTransId="{A78B4BF8-FAFD-49E0-B22D-633F0C17BEBE}"/>
    <dgm:cxn modelId="{18233F3C-CC1E-4E31-A5A6-56B2F01B3BFC}" type="presOf" srcId="{3AFFD061-EACE-4653-99AD-D6F62DC93F72}" destId="{51601E80-F851-4DD7-ABD5-3B925C8E4E69}" srcOrd="0" destOrd="0" presId="urn:microsoft.com/office/officeart/2005/8/layout/cycle1"/>
    <dgm:cxn modelId="{82425995-528D-4550-B761-D6019764015F}" srcId="{A4D85CEF-5F3E-483C-A157-670FD1087E19}" destId="{1708EE47-A250-4D4D-95BD-527BAA02DF5D}" srcOrd="4" destOrd="0" parTransId="{7E8F7098-20E0-4D0D-99A7-2D9A630E36AA}" sibTransId="{6A0CA46A-9297-4D4E-A02F-62AB5431FDE0}"/>
    <dgm:cxn modelId="{C05B86F9-E7E9-458F-A33A-5247D5E38FDF}" type="presOf" srcId="{A78B4BF8-FAFD-49E0-B22D-633F0C17BEBE}" destId="{2F2DA3C5-C6AD-4FCE-9947-DF9DA56F4815}" srcOrd="0" destOrd="0" presId="urn:microsoft.com/office/officeart/2005/8/layout/cycle1"/>
    <dgm:cxn modelId="{2B22A478-78CC-4B18-AE21-06918819F763}" srcId="{A4D85CEF-5F3E-483C-A157-670FD1087E19}" destId="{3AFFD061-EACE-4653-99AD-D6F62DC93F72}" srcOrd="2" destOrd="0" parTransId="{16E05DBC-4311-41FC-9537-8FFBF319C4DF}" sibTransId="{73025EBE-7EB9-4506-972F-97BFF5DC5410}"/>
    <dgm:cxn modelId="{D956D1A1-C040-4489-9132-AD27E20FAEB7}" type="presOf" srcId="{6A0CA46A-9297-4D4E-A02F-62AB5431FDE0}" destId="{ACEC7654-BE74-40D6-BBCB-34319DC6F17F}" srcOrd="0" destOrd="0" presId="urn:microsoft.com/office/officeart/2005/8/layout/cycle1"/>
    <dgm:cxn modelId="{0E8C4770-47E4-4127-A8FE-80A7814DD327}" type="presOf" srcId="{98BAB7EE-5B8F-4EBC-960B-C8E8B31B9A46}" destId="{26A077DB-7A10-4D1D-89F7-88BAA68E4E2B}" srcOrd="0" destOrd="0" presId="urn:microsoft.com/office/officeart/2005/8/layout/cycle1"/>
    <dgm:cxn modelId="{9AF3C453-3FAA-4774-8EDF-79CFB90FA437}" type="presOf" srcId="{4EB89789-D883-44C1-8533-ED6B199F0371}" destId="{BA13DC20-3DF6-459B-8FE2-48BDF69AB54C}" srcOrd="0" destOrd="0" presId="urn:microsoft.com/office/officeart/2005/8/layout/cycle1"/>
    <dgm:cxn modelId="{1E254203-6F13-4FC6-8038-B78AF2F77E70}" srcId="{A4D85CEF-5F3E-483C-A157-670FD1087E19}" destId="{98BAB7EE-5B8F-4EBC-960B-C8E8B31B9A46}" srcOrd="0" destOrd="0" parTransId="{E3A906A7-12B8-4C9F-A4AF-DA5C352AA6C6}" sibTransId="{4EB89789-D883-44C1-8533-ED6B199F0371}"/>
    <dgm:cxn modelId="{9C3C3FB9-ECE7-4329-9A1F-D865BBD5532F}" type="presOf" srcId="{A4D85CEF-5F3E-483C-A157-670FD1087E19}" destId="{46B9D961-DF64-45A9-B049-08B23CCB49AD}" srcOrd="0" destOrd="0" presId="urn:microsoft.com/office/officeart/2005/8/layout/cycle1"/>
    <dgm:cxn modelId="{0B4274D9-CF4C-4036-9F87-BD739196ECF4}" type="presParOf" srcId="{46B9D961-DF64-45A9-B049-08B23CCB49AD}" destId="{D1FFAE8B-BB94-413A-9BEA-A0E234ECC77E}" srcOrd="0" destOrd="0" presId="urn:microsoft.com/office/officeart/2005/8/layout/cycle1"/>
    <dgm:cxn modelId="{7625C296-0884-4F0A-BE57-2836BF7DB246}" type="presParOf" srcId="{46B9D961-DF64-45A9-B049-08B23CCB49AD}" destId="{26A077DB-7A10-4D1D-89F7-88BAA68E4E2B}" srcOrd="1" destOrd="0" presId="urn:microsoft.com/office/officeart/2005/8/layout/cycle1"/>
    <dgm:cxn modelId="{559E4AD6-DA49-42B3-8DC4-04CC72856CB4}" type="presParOf" srcId="{46B9D961-DF64-45A9-B049-08B23CCB49AD}" destId="{BA13DC20-3DF6-459B-8FE2-48BDF69AB54C}" srcOrd="2" destOrd="0" presId="urn:microsoft.com/office/officeart/2005/8/layout/cycle1"/>
    <dgm:cxn modelId="{3827A16F-6D01-4192-B659-8CE1655350AE}" type="presParOf" srcId="{46B9D961-DF64-45A9-B049-08B23CCB49AD}" destId="{4E390A19-3160-433F-AC83-3492D39819E0}" srcOrd="3" destOrd="0" presId="urn:microsoft.com/office/officeart/2005/8/layout/cycle1"/>
    <dgm:cxn modelId="{1C91AAB6-8568-4311-94A8-1376A0C94E41}" type="presParOf" srcId="{46B9D961-DF64-45A9-B049-08B23CCB49AD}" destId="{E9B0AEAC-3E56-40EC-BB14-DF57EE1F295D}" srcOrd="4" destOrd="0" presId="urn:microsoft.com/office/officeart/2005/8/layout/cycle1"/>
    <dgm:cxn modelId="{AC67C4BA-399D-4ABC-BEF0-341C0ED29E5F}" type="presParOf" srcId="{46B9D961-DF64-45A9-B049-08B23CCB49AD}" destId="{2F2DA3C5-C6AD-4FCE-9947-DF9DA56F4815}" srcOrd="5" destOrd="0" presId="urn:microsoft.com/office/officeart/2005/8/layout/cycle1"/>
    <dgm:cxn modelId="{A69306BB-6CAA-445E-9854-78A38E3671FE}" type="presParOf" srcId="{46B9D961-DF64-45A9-B049-08B23CCB49AD}" destId="{8D89EECB-5001-406D-B26C-D2A8CE8254AC}" srcOrd="6" destOrd="0" presId="urn:microsoft.com/office/officeart/2005/8/layout/cycle1"/>
    <dgm:cxn modelId="{22454956-73FC-497F-BB37-74496F0D3DDA}" type="presParOf" srcId="{46B9D961-DF64-45A9-B049-08B23CCB49AD}" destId="{51601E80-F851-4DD7-ABD5-3B925C8E4E69}" srcOrd="7" destOrd="0" presId="urn:microsoft.com/office/officeart/2005/8/layout/cycle1"/>
    <dgm:cxn modelId="{4169477C-A462-4E36-AEA5-E97238438B87}" type="presParOf" srcId="{46B9D961-DF64-45A9-B049-08B23CCB49AD}" destId="{C470E5B8-EA16-47DA-B6EA-5BB415D86C5A}" srcOrd="8" destOrd="0" presId="urn:microsoft.com/office/officeart/2005/8/layout/cycle1"/>
    <dgm:cxn modelId="{ADCB7BEA-27C2-4E27-85CF-A9F0A125FFFA}" type="presParOf" srcId="{46B9D961-DF64-45A9-B049-08B23CCB49AD}" destId="{B6EAE645-30DD-46C3-9325-4589801610FB}" srcOrd="9" destOrd="0" presId="urn:microsoft.com/office/officeart/2005/8/layout/cycle1"/>
    <dgm:cxn modelId="{6BEE11C9-2EDE-4521-B986-D4C4C86B2BA6}" type="presParOf" srcId="{46B9D961-DF64-45A9-B049-08B23CCB49AD}" destId="{7DFF7F78-168B-468C-8FAC-34B876857366}" srcOrd="10" destOrd="0" presId="urn:microsoft.com/office/officeart/2005/8/layout/cycle1"/>
    <dgm:cxn modelId="{D6981A91-63A6-4261-AC4B-41293E09E7D4}" type="presParOf" srcId="{46B9D961-DF64-45A9-B049-08B23CCB49AD}" destId="{D7FF7183-1E63-4493-8544-4C63396F4C68}" srcOrd="11" destOrd="0" presId="urn:microsoft.com/office/officeart/2005/8/layout/cycle1"/>
    <dgm:cxn modelId="{7ADEE06D-412A-4FED-AB0C-0B8569166CD1}" type="presParOf" srcId="{46B9D961-DF64-45A9-B049-08B23CCB49AD}" destId="{73E886D1-A741-4627-9E9F-FF2C64444BFD}" srcOrd="12" destOrd="0" presId="urn:microsoft.com/office/officeart/2005/8/layout/cycle1"/>
    <dgm:cxn modelId="{F521EBB3-B1F2-4598-B36F-C1DA782E265A}" type="presParOf" srcId="{46B9D961-DF64-45A9-B049-08B23CCB49AD}" destId="{54CEDFCF-47AB-4767-AC4E-0B3952690F0D}" srcOrd="13" destOrd="0" presId="urn:microsoft.com/office/officeart/2005/8/layout/cycle1"/>
    <dgm:cxn modelId="{CE9AED84-6457-4145-8543-66A31AED8FA4}" type="presParOf" srcId="{46B9D961-DF64-45A9-B049-08B23CCB49AD}" destId="{ACEC7654-BE74-40D6-BBCB-34319DC6F17F}" srcOrd="14"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830F47-1443-4DD0-8E83-6A7578863972}">
      <dsp:nvSpPr>
        <dsp:cNvPr id="0" name=""/>
        <dsp:cNvSpPr/>
      </dsp:nvSpPr>
      <dsp:spPr>
        <a:xfrm>
          <a:off x="1570128" y="91444"/>
          <a:ext cx="3413760" cy="3413760"/>
        </a:xfrm>
        <a:prstGeom prst="pie">
          <a:avLst>
            <a:gd name="adj1" fmla="val 16200000"/>
            <a:gd name="adj2" fmla="val 1800000"/>
          </a:avLst>
        </a:prstGeom>
        <a:solidFill>
          <a:srgbClr val="92D05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Assessment Literacy Professional Learning</a:t>
          </a:r>
          <a:endParaRPr lang="en-US" sz="1700" b="1" kern="1200" dirty="0">
            <a:solidFill>
              <a:schemeClr val="tx1"/>
            </a:solidFill>
          </a:endParaRPr>
        </a:p>
      </dsp:txBody>
      <dsp:txXfrm>
        <a:off x="3426156" y="721364"/>
        <a:ext cx="1158240" cy="1137920"/>
      </dsp:txXfrm>
    </dsp:sp>
    <dsp:sp modelId="{375EC3E1-0483-47C7-95DE-FAD772E87DD8}">
      <dsp:nvSpPr>
        <dsp:cNvPr id="0" name=""/>
        <dsp:cNvSpPr/>
      </dsp:nvSpPr>
      <dsp:spPr>
        <a:xfrm>
          <a:off x="1219201" y="381006"/>
          <a:ext cx="3413760" cy="3413760"/>
        </a:xfrm>
        <a:prstGeom prst="pie">
          <a:avLst>
            <a:gd name="adj1" fmla="val 1800000"/>
            <a:gd name="adj2" fmla="val 9000000"/>
          </a:avLst>
        </a:prstGeom>
        <a:solidFill>
          <a:srgbClr val="FFFF99"/>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Benchmark Assessments</a:t>
          </a:r>
          <a:endParaRPr lang="en-US" sz="1700" b="1" kern="1200" dirty="0">
            <a:solidFill>
              <a:schemeClr val="tx1"/>
            </a:solidFill>
          </a:endParaRPr>
        </a:p>
      </dsp:txBody>
      <dsp:txXfrm>
        <a:off x="2153921" y="2534926"/>
        <a:ext cx="1544320" cy="1056640"/>
      </dsp:txXfrm>
    </dsp:sp>
    <dsp:sp modelId="{A7A7B277-330A-4491-B614-E5D98B71DA9F}">
      <dsp:nvSpPr>
        <dsp:cNvPr id="0" name=""/>
        <dsp:cNvSpPr/>
      </dsp:nvSpPr>
      <dsp:spPr>
        <a:xfrm>
          <a:off x="914386" y="76191"/>
          <a:ext cx="3413760" cy="3413760"/>
        </a:xfrm>
        <a:prstGeom prst="pie">
          <a:avLst>
            <a:gd name="adj1" fmla="val 9000000"/>
            <a:gd name="adj2" fmla="val 16200000"/>
          </a:avLst>
        </a:prstGeom>
        <a:solidFill>
          <a:schemeClr val="tx2">
            <a:lumMod val="60000"/>
            <a:lumOff val="40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rPr>
            <a:t>Formative Item Bank</a:t>
          </a:r>
          <a:endParaRPr lang="en-US" sz="1700" b="1" kern="1200" dirty="0">
            <a:solidFill>
              <a:schemeClr val="tx1"/>
            </a:solidFill>
          </a:endParaRPr>
        </a:p>
      </dsp:txBody>
      <dsp:txXfrm>
        <a:off x="1280146" y="746751"/>
        <a:ext cx="1158240" cy="1137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A077DB-7A10-4D1D-89F7-88BAA68E4E2B}">
      <dsp:nvSpPr>
        <dsp:cNvPr id="0" name=""/>
        <dsp:cNvSpPr/>
      </dsp:nvSpPr>
      <dsp:spPr>
        <a:xfrm>
          <a:off x="3352799" y="76197"/>
          <a:ext cx="1599976" cy="916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ts val="0"/>
            </a:spcAft>
          </a:pPr>
          <a:r>
            <a:rPr lang="en-US" sz="1800" kern="1200" dirty="0" smtClean="0"/>
            <a:t>Formative Assessment/</a:t>
          </a:r>
        </a:p>
        <a:p>
          <a:pPr lvl="0" algn="ctr" defTabSz="800100">
            <a:lnSpc>
              <a:spcPct val="90000"/>
            </a:lnSpc>
            <a:spcBef>
              <a:spcPct val="0"/>
            </a:spcBef>
            <a:spcAft>
              <a:spcPts val="0"/>
            </a:spcAft>
          </a:pPr>
          <a:r>
            <a:rPr lang="en-US" sz="1800" kern="1200" dirty="0" smtClean="0"/>
            <a:t>Diagnostic</a:t>
          </a:r>
          <a:endParaRPr lang="en-US" sz="1800" kern="1200" dirty="0"/>
        </a:p>
      </dsp:txBody>
      <dsp:txXfrm>
        <a:off x="3352799" y="76197"/>
        <a:ext cx="1599976" cy="916416"/>
      </dsp:txXfrm>
    </dsp:sp>
    <dsp:sp modelId="{BA13DC20-3DF6-459B-8FE2-48BDF69AB54C}">
      <dsp:nvSpPr>
        <dsp:cNvPr id="0" name=""/>
        <dsp:cNvSpPr/>
      </dsp:nvSpPr>
      <dsp:spPr>
        <a:xfrm>
          <a:off x="1142067" y="-176181"/>
          <a:ext cx="3771658" cy="3771658"/>
        </a:xfrm>
        <a:prstGeom prst="circularArrow">
          <a:avLst>
            <a:gd name="adj1" fmla="val 5202"/>
            <a:gd name="adj2" fmla="val 336015"/>
            <a:gd name="adj3" fmla="val 56230"/>
            <a:gd name="adj4" fmla="val 20077595"/>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9B0AEAC-3E56-40EC-BB14-DF57EE1F295D}">
      <dsp:nvSpPr>
        <dsp:cNvPr id="0" name=""/>
        <dsp:cNvSpPr/>
      </dsp:nvSpPr>
      <dsp:spPr>
        <a:xfrm>
          <a:off x="3855510" y="1900156"/>
          <a:ext cx="1505927"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Formative Assessment</a:t>
          </a:r>
          <a:endParaRPr lang="en-US" sz="1800" kern="1200" dirty="0"/>
        </a:p>
      </dsp:txBody>
      <dsp:txXfrm>
        <a:off x="3855510" y="1900156"/>
        <a:ext cx="1505927" cy="1006078"/>
      </dsp:txXfrm>
    </dsp:sp>
    <dsp:sp modelId="{2F2DA3C5-C6AD-4FCE-9947-DF9DA56F4815}">
      <dsp:nvSpPr>
        <dsp:cNvPr id="0" name=""/>
        <dsp:cNvSpPr/>
      </dsp:nvSpPr>
      <dsp:spPr>
        <a:xfrm>
          <a:off x="1131246" y="289"/>
          <a:ext cx="3771658" cy="3771658"/>
        </a:xfrm>
        <a:prstGeom prst="circularArrow">
          <a:avLst>
            <a:gd name="adj1" fmla="val 5202"/>
            <a:gd name="adj2" fmla="val 336015"/>
            <a:gd name="adj3" fmla="val 3713579"/>
            <a:gd name="adj4" fmla="val 2253829"/>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1601E80-F851-4DD7-ABD5-3B925C8E4E69}">
      <dsp:nvSpPr>
        <dsp:cNvPr id="0" name=""/>
        <dsp:cNvSpPr/>
      </dsp:nvSpPr>
      <dsp:spPr>
        <a:xfrm>
          <a:off x="2376551" y="3056374"/>
          <a:ext cx="1281049"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Formative Assessment</a:t>
          </a:r>
          <a:endParaRPr lang="en-US" sz="1800" kern="1200" dirty="0"/>
        </a:p>
      </dsp:txBody>
      <dsp:txXfrm>
        <a:off x="2376551" y="3056374"/>
        <a:ext cx="1281049" cy="1006078"/>
      </dsp:txXfrm>
    </dsp:sp>
    <dsp:sp modelId="{C470E5B8-EA16-47DA-B6EA-5BB415D86C5A}">
      <dsp:nvSpPr>
        <dsp:cNvPr id="0" name=""/>
        <dsp:cNvSpPr/>
      </dsp:nvSpPr>
      <dsp:spPr>
        <a:xfrm>
          <a:off x="1131246" y="289"/>
          <a:ext cx="3771658" cy="3771658"/>
        </a:xfrm>
        <a:prstGeom prst="circularArrow">
          <a:avLst>
            <a:gd name="adj1" fmla="val 5202"/>
            <a:gd name="adj2" fmla="val 336015"/>
            <a:gd name="adj3" fmla="val 8210155"/>
            <a:gd name="adj4" fmla="val 6750405"/>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DFF7F78-168B-468C-8FAC-34B876857366}">
      <dsp:nvSpPr>
        <dsp:cNvPr id="0" name=""/>
        <dsp:cNvSpPr/>
      </dsp:nvSpPr>
      <dsp:spPr>
        <a:xfrm>
          <a:off x="734562" y="1900156"/>
          <a:ext cx="1382230"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Formative Assessment</a:t>
          </a:r>
          <a:endParaRPr lang="en-US" sz="1800" kern="1200" dirty="0"/>
        </a:p>
      </dsp:txBody>
      <dsp:txXfrm>
        <a:off x="734562" y="1900156"/>
        <a:ext cx="1382230" cy="1006078"/>
      </dsp:txXfrm>
    </dsp:sp>
    <dsp:sp modelId="{D7FF7183-1E63-4493-8544-4C63396F4C68}">
      <dsp:nvSpPr>
        <dsp:cNvPr id="0" name=""/>
        <dsp:cNvSpPr/>
      </dsp:nvSpPr>
      <dsp:spPr>
        <a:xfrm>
          <a:off x="1095699" y="-329024"/>
          <a:ext cx="3771658" cy="3771658"/>
        </a:xfrm>
        <a:prstGeom prst="circularArrow">
          <a:avLst>
            <a:gd name="adj1" fmla="val 5202"/>
            <a:gd name="adj2" fmla="val 336015"/>
            <a:gd name="adj3" fmla="val 11616932"/>
            <a:gd name="adj4" fmla="val 10089546"/>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4CEDFCF-47AB-4767-AC4E-0B3952690F0D}">
      <dsp:nvSpPr>
        <dsp:cNvPr id="0" name=""/>
        <dsp:cNvSpPr/>
      </dsp:nvSpPr>
      <dsp:spPr>
        <a:xfrm>
          <a:off x="1143000" y="0"/>
          <a:ext cx="1321815"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Summative Assessment</a:t>
          </a:r>
          <a:endParaRPr lang="en-US" sz="1800" kern="1200" dirty="0"/>
        </a:p>
      </dsp:txBody>
      <dsp:txXfrm>
        <a:off x="1143000" y="0"/>
        <a:ext cx="1321815" cy="1006078"/>
      </dsp:txXfrm>
    </dsp:sp>
    <dsp:sp modelId="{ACEC7654-BE74-40D6-BBCB-34319DC6F17F}">
      <dsp:nvSpPr>
        <dsp:cNvPr id="0" name=""/>
        <dsp:cNvSpPr/>
      </dsp:nvSpPr>
      <dsp:spPr>
        <a:xfrm>
          <a:off x="1066789" y="-12"/>
          <a:ext cx="3771658" cy="3771658"/>
        </a:xfrm>
        <a:prstGeom prst="circularArrow">
          <a:avLst>
            <a:gd name="adj1" fmla="val 5202"/>
            <a:gd name="adj2" fmla="val 336015"/>
            <a:gd name="adj3" fmla="val 16871201"/>
            <a:gd name="adj4" fmla="val 15360198"/>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5AB7E574-4BFE-41C6-8117-A2B78DD4442A}" type="datetimeFigureOut">
              <a:rPr lang="en-US" smtClean="0"/>
              <a:pPr/>
              <a:t>8/14/2013</a:t>
            </a:fld>
            <a:endParaRPr lang="en-US"/>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F46C3425-7E1A-4060-8ADF-E67FD37F79D5}" type="slidenum">
              <a:rPr lang="en-US" smtClean="0"/>
              <a:pPr/>
              <a:t>‹#›</a:t>
            </a:fld>
            <a:endParaRPr lang="en-US"/>
          </a:p>
        </p:txBody>
      </p:sp>
    </p:spTree>
    <p:extLst>
      <p:ext uri="{BB962C8B-B14F-4D97-AF65-F5344CB8AC3E}">
        <p14:creationId xmlns:p14="http://schemas.microsoft.com/office/powerpoint/2010/main" val="12837253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fontAlgn="auto">
              <a:spcBef>
                <a:spcPts val="0"/>
              </a:spcBef>
              <a:spcAft>
                <a:spcPts val="0"/>
              </a:spcAft>
              <a:defRPr sz="1200" smtClean="0">
                <a:latin typeface="+mn-lt"/>
              </a:defRPr>
            </a:lvl1pPr>
          </a:lstStyle>
          <a:p>
            <a:pPr>
              <a:defRPr/>
            </a:pPr>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fontAlgn="auto">
              <a:spcBef>
                <a:spcPts val="0"/>
              </a:spcBef>
              <a:spcAft>
                <a:spcPts val="0"/>
              </a:spcAft>
              <a:defRPr sz="1200" smtClean="0">
                <a:latin typeface="+mn-lt"/>
              </a:defRPr>
            </a:lvl1pPr>
          </a:lstStyle>
          <a:p>
            <a:pPr>
              <a:defRPr/>
            </a:pPr>
            <a:fld id="{58BFA55B-E6B8-4A52-8F7F-9113BA9A45DF}" type="datetimeFigureOut">
              <a:rPr lang="en-US"/>
              <a:pPr>
                <a:defRPr/>
              </a:pPr>
              <a:t>8/14/2013</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pPr lvl="0"/>
            <a:endParaRPr lang="en-US" noProof="0" smtClean="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fontAlgn="auto">
              <a:spcBef>
                <a:spcPts val="0"/>
              </a:spcBef>
              <a:spcAft>
                <a:spcPts val="0"/>
              </a:spcAft>
              <a:defRPr sz="1200" smtClean="0">
                <a:latin typeface="+mn-lt"/>
              </a:defRPr>
            </a:lvl1pPr>
          </a:lstStyle>
          <a:p>
            <a:pPr>
              <a:defRPr/>
            </a:pPr>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fontAlgn="auto">
              <a:spcBef>
                <a:spcPts val="0"/>
              </a:spcBef>
              <a:spcAft>
                <a:spcPts val="0"/>
              </a:spcAft>
              <a:defRPr sz="1200" smtClean="0">
                <a:latin typeface="+mn-lt"/>
              </a:defRPr>
            </a:lvl1pPr>
          </a:lstStyle>
          <a:p>
            <a:pPr>
              <a:defRPr/>
            </a:pPr>
            <a:fld id="{2A95D1F0-FEE0-4171-BBF6-AAD8D6D6DD91}" type="slidenum">
              <a:rPr lang="en-US"/>
              <a:pPr>
                <a:defRPr/>
              </a:pPr>
              <a:t>‹#›</a:t>
            </a:fld>
            <a:endParaRPr lang="en-US"/>
          </a:p>
        </p:txBody>
      </p:sp>
    </p:spTree>
    <p:extLst>
      <p:ext uri="{BB962C8B-B14F-4D97-AF65-F5344CB8AC3E}">
        <p14:creationId xmlns:p14="http://schemas.microsoft.com/office/powerpoint/2010/main" val="243400235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p:spPr>
      </p:sp>
      <p:sp>
        <p:nvSpPr>
          <p:cNvPr id="61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 typeface="Arial" pitchFamily="34" charset="0"/>
              <a:buChar char="•"/>
            </a:pPr>
            <a:endParaRPr lang="en-US" dirty="0" smtClean="0"/>
          </a:p>
        </p:txBody>
      </p:sp>
      <p:sp>
        <p:nvSpPr>
          <p:cNvPr id="6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6D3B7C-FCA6-4E6D-8A00-283C7B931CEF}" type="slidenum">
              <a:rPr lang="en-US">
                <a:latin typeface="Arial" charset="0"/>
              </a:rPr>
              <a:pPr fontAlgn="base">
                <a:spcBef>
                  <a:spcPct val="0"/>
                </a:spcBef>
                <a:spcAft>
                  <a:spcPct val="0"/>
                </a:spcAft>
              </a:pPr>
              <a:t>1</a:t>
            </a:fld>
            <a:endParaRPr lang="en-US">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Grade 6</a:t>
            </a: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4064" indent="-286179" eaLnBrk="0" hangingPunct="0">
              <a:defRPr>
                <a:solidFill>
                  <a:schemeClr val="tx1"/>
                </a:solidFill>
                <a:latin typeface="Arial" charset="0"/>
              </a:defRPr>
            </a:lvl2pPr>
            <a:lvl3pPr marL="1144715" indent="-228943" eaLnBrk="0" hangingPunct="0">
              <a:defRPr>
                <a:solidFill>
                  <a:schemeClr val="tx1"/>
                </a:solidFill>
                <a:latin typeface="Arial" charset="0"/>
              </a:defRPr>
            </a:lvl3pPr>
            <a:lvl4pPr marL="1602600" indent="-228943" eaLnBrk="0" hangingPunct="0">
              <a:defRPr>
                <a:solidFill>
                  <a:schemeClr val="tx1"/>
                </a:solidFill>
                <a:latin typeface="Arial" charset="0"/>
              </a:defRPr>
            </a:lvl4pPr>
            <a:lvl5pPr marL="2060486" indent="-228943" eaLnBrk="0" hangingPunct="0">
              <a:defRPr>
                <a:solidFill>
                  <a:schemeClr val="tx1"/>
                </a:solidFill>
                <a:latin typeface="Arial" charset="0"/>
              </a:defRPr>
            </a:lvl5pPr>
            <a:lvl6pPr marL="2518372" indent="-228943" eaLnBrk="0" fontAlgn="base" hangingPunct="0">
              <a:spcBef>
                <a:spcPct val="0"/>
              </a:spcBef>
              <a:spcAft>
                <a:spcPct val="0"/>
              </a:spcAft>
              <a:defRPr>
                <a:solidFill>
                  <a:schemeClr val="tx1"/>
                </a:solidFill>
                <a:latin typeface="Arial" charset="0"/>
              </a:defRPr>
            </a:lvl6pPr>
            <a:lvl7pPr marL="2976258" indent="-228943" eaLnBrk="0" fontAlgn="base" hangingPunct="0">
              <a:spcBef>
                <a:spcPct val="0"/>
              </a:spcBef>
              <a:spcAft>
                <a:spcPct val="0"/>
              </a:spcAft>
              <a:defRPr>
                <a:solidFill>
                  <a:schemeClr val="tx1"/>
                </a:solidFill>
                <a:latin typeface="Arial" charset="0"/>
              </a:defRPr>
            </a:lvl7pPr>
            <a:lvl8pPr marL="3434144" indent="-228943" eaLnBrk="0" fontAlgn="base" hangingPunct="0">
              <a:spcBef>
                <a:spcPct val="0"/>
              </a:spcBef>
              <a:spcAft>
                <a:spcPct val="0"/>
              </a:spcAft>
              <a:defRPr>
                <a:solidFill>
                  <a:schemeClr val="tx1"/>
                </a:solidFill>
                <a:latin typeface="Arial" charset="0"/>
              </a:defRPr>
            </a:lvl8pPr>
            <a:lvl9pPr marL="3892029" indent="-228943"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fld id="{142DD1A5-F954-4441-8CDB-12ACD2E8E4A1}" type="slidenum">
              <a:rPr lang="en-US" smtClean="0">
                <a:cs typeface="Arial" charset="0"/>
              </a:rPr>
              <a:pPr eaLnBrk="1" fontAlgn="base" hangingPunct="1">
                <a:spcBef>
                  <a:spcPct val="0"/>
                </a:spcBef>
                <a:spcAft>
                  <a:spcPct val="0"/>
                </a:spcAft>
              </a:pPr>
              <a:t>32</a:t>
            </a:fld>
            <a:endParaRPr lang="en-US" smtClean="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Tried to sample 90 – 100 so we could have at least 75 exemplars. Zeros could be from several cases. </a:t>
            </a:r>
          </a:p>
        </p:txBody>
      </p:sp>
      <p:sp>
        <p:nvSpPr>
          <p:cNvPr id="69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9FB7ECD-6D22-42B6-9F8F-4FCB54A627B2}"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Where do yo</a:t>
            </a:r>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57658E7-03A4-4383-B69A-C2ABA7D0E199}" type="slidenum">
              <a:rPr lang="en-US" smtClean="0"/>
              <a:pPr fontAlgn="base">
                <a:spcBef>
                  <a:spcPct val="0"/>
                </a:spcBef>
                <a:spcAft>
                  <a:spcPct val="0"/>
                </a:spcAft>
                <a:defRPr/>
              </a:pPr>
              <a:t>46</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Melissa:  this is just a repeat of the previous slide with written directions instead of the screen shot. </a:t>
            </a:r>
          </a:p>
        </p:txBody>
      </p:sp>
      <p:sp>
        <p:nvSpPr>
          <p:cNvPr id="4" name="Slide Number Placeholder 3"/>
          <p:cNvSpPr>
            <a:spLocks noGrp="1"/>
          </p:cNvSpPr>
          <p:nvPr>
            <p:ph type="sldNum" sz="quarter" idx="5"/>
          </p:nvPr>
        </p:nvSpPr>
        <p:spPr/>
        <p:txBody>
          <a:bodyPr/>
          <a:lstStyle/>
          <a:p>
            <a:pPr>
              <a:defRPr/>
            </a:pPr>
            <a:fld id="{62DAFE74-9681-4A0F-A18A-9D1BE940D34C}" type="slidenum">
              <a:rPr lang="en-US" smtClean="0"/>
              <a:pPr>
                <a:defRPr/>
              </a:pPr>
              <a:t>50</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C535D452-1CAC-4FB2-BBE0-1B1A465A7A4D}" type="slidenum">
              <a:rPr lang="en-US"/>
              <a:pPr/>
              <a:t>63</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GB" dirty="0" smtClean="0"/>
              <a:t>James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smtClean="0"/>
              <a:t>James</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smtClean="0"/>
              <a:t>James</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smtClean="0"/>
              <a:t>James</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James</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James</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p:spPr>
      </p:sp>
      <p:sp>
        <p:nvSpPr>
          <p:cNvPr id="61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James &amp; Brooke</a:t>
            </a:r>
          </a:p>
        </p:txBody>
      </p:sp>
      <p:sp>
        <p:nvSpPr>
          <p:cNvPr id="6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6D3B7C-FCA6-4E6D-8A00-283C7B931CEF}" type="slidenum">
              <a:rPr lang="en-US">
                <a:latin typeface="Arial" charset="0"/>
              </a:rPr>
              <a:pPr fontAlgn="base">
                <a:spcBef>
                  <a:spcPct val="0"/>
                </a:spcBef>
                <a:spcAft>
                  <a:spcPct val="0"/>
                </a:spcAft>
              </a:pPr>
              <a:t>2</a:t>
            </a:fld>
            <a:endParaRPr lang="en-US">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James</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James</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James</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71</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76</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77</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James</a:t>
            </a:r>
          </a:p>
          <a:p>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r>
              <a:rPr lang="en-US" baseline="0" dirty="0" smtClean="0"/>
              <a:t> </a:t>
            </a:r>
            <a:r>
              <a:rPr lang="en-US" dirty="0" smtClean="0"/>
              <a:t>This can also be expressed as P(A) * P(B) = P(A and B)</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79</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smtClean="0"/>
              <a:t>Brooke</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80</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 We can say that being a passenger in first class increased the chances of surviving.</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81</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82</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83</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84</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a:t>Brooke</a:t>
            </a:r>
          </a:p>
          <a:p>
            <a:pPr marL="171689" indent="-171689">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85</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a:t>Brooke</a:t>
            </a:r>
          </a:p>
          <a:p>
            <a:pPr marL="171689" indent="-171689">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86</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Brooke</a:t>
            </a:r>
          </a:p>
          <a:p>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87</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sz="1600" dirty="0" smtClean="0"/>
              <a:t>James &amp; Brooke</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98713" y="698500"/>
            <a:ext cx="2225675" cy="1670050"/>
          </a:xfrm>
        </p:spPr>
      </p:sp>
      <p:sp>
        <p:nvSpPr>
          <p:cNvPr id="3" name="Notes Placeholder 2"/>
          <p:cNvSpPr>
            <a:spLocks noGrp="1"/>
          </p:cNvSpPr>
          <p:nvPr>
            <p:ph type="body" idx="1"/>
          </p:nvPr>
        </p:nvSpPr>
        <p:spPr>
          <a:xfrm>
            <a:off x="311151" y="2520951"/>
            <a:ext cx="6400800" cy="6089968"/>
          </a:xfrm>
        </p:spPr>
        <p:txBody>
          <a:bodyPr>
            <a:normAutofit/>
          </a:bodyPr>
          <a:lstStyle/>
          <a:p>
            <a:pPr marL="0" indent="0">
              <a:buFont typeface="Arial" pitchFamily="34" charset="0"/>
              <a:buNone/>
            </a:pPr>
            <a:r>
              <a:rPr lang="en-US" sz="1600" dirty="0" smtClean="0"/>
              <a:t>Brooke</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371E68-A695-4875-A3D4-9978FEF4E898}" type="slidenum">
              <a:rPr lang="en-US" smtClean="0"/>
              <a:pPr fontAlgn="base">
                <a:spcBef>
                  <a:spcPct val="0"/>
                </a:spcBef>
                <a:spcAft>
                  <a:spcPct val="0"/>
                </a:spcAft>
                <a:defRPr/>
              </a:pPr>
              <a:t>8</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C83F97-A8A5-485C-808B-3406A69DD397}" type="slidenum">
              <a:rPr lang="en-US" smtClean="0"/>
              <a:pPr fontAlgn="base">
                <a:spcBef>
                  <a:spcPct val="0"/>
                </a:spcBef>
                <a:spcAft>
                  <a:spcPct val="0"/>
                </a:spcAft>
                <a:defRPr/>
              </a:pPr>
              <a:t>9</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Formative assessment can provide teachers with information that can alter how they teach a given topic, the power of the activities they create, how they assess the content, and any flexible student grouping they need to do to address STRENGTHS and WEAKNESSES of students. </a:t>
            </a:r>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0A4B5A-E56C-4905-9BD5-02A649F8C709}"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One way the GA Dept of Education is assisting school districts, schools and teachers to utilize the power of formative assessment is to provide quality formative assessment items. These items were created specifically for GA educators as they prepare students to master the CCGPS; specifically in the areas of mathematics and ELA/Reading.  </a:t>
            </a: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F814C7-5355-4045-B9C0-A26B6AD45722}"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Grade 6</a:t>
            </a: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4064" indent="-286179" eaLnBrk="0" hangingPunct="0">
              <a:defRPr>
                <a:solidFill>
                  <a:schemeClr val="tx1"/>
                </a:solidFill>
                <a:latin typeface="Arial" charset="0"/>
              </a:defRPr>
            </a:lvl2pPr>
            <a:lvl3pPr marL="1144715" indent="-228943" eaLnBrk="0" hangingPunct="0">
              <a:defRPr>
                <a:solidFill>
                  <a:schemeClr val="tx1"/>
                </a:solidFill>
                <a:latin typeface="Arial" charset="0"/>
              </a:defRPr>
            </a:lvl3pPr>
            <a:lvl4pPr marL="1602600" indent="-228943" eaLnBrk="0" hangingPunct="0">
              <a:defRPr>
                <a:solidFill>
                  <a:schemeClr val="tx1"/>
                </a:solidFill>
                <a:latin typeface="Arial" charset="0"/>
              </a:defRPr>
            </a:lvl4pPr>
            <a:lvl5pPr marL="2060486" indent="-228943" eaLnBrk="0" hangingPunct="0">
              <a:defRPr>
                <a:solidFill>
                  <a:schemeClr val="tx1"/>
                </a:solidFill>
                <a:latin typeface="Arial" charset="0"/>
              </a:defRPr>
            </a:lvl5pPr>
            <a:lvl6pPr marL="2518372" indent="-228943" eaLnBrk="0" fontAlgn="base" hangingPunct="0">
              <a:spcBef>
                <a:spcPct val="0"/>
              </a:spcBef>
              <a:spcAft>
                <a:spcPct val="0"/>
              </a:spcAft>
              <a:defRPr>
                <a:solidFill>
                  <a:schemeClr val="tx1"/>
                </a:solidFill>
                <a:latin typeface="Arial" charset="0"/>
              </a:defRPr>
            </a:lvl6pPr>
            <a:lvl7pPr marL="2976258" indent="-228943" eaLnBrk="0" fontAlgn="base" hangingPunct="0">
              <a:spcBef>
                <a:spcPct val="0"/>
              </a:spcBef>
              <a:spcAft>
                <a:spcPct val="0"/>
              </a:spcAft>
              <a:defRPr>
                <a:solidFill>
                  <a:schemeClr val="tx1"/>
                </a:solidFill>
                <a:latin typeface="Arial" charset="0"/>
              </a:defRPr>
            </a:lvl7pPr>
            <a:lvl8pPr marL="3434144" indent="-228943" eaLnBrk="0" fontAlgn="base" hangingPunct="0">
              <a:spcBef>
                <a:spcPct val="0"/>
              </a:spcBef>
              <a:spcAft>
                <a:spcPct val="0"/>
              </a:spcAft>
              <a:defRPr>
                <a:solidFill>
                  <a:schemeClr val="tx1"/>
                </a:solidFill>
                <a:latin typeface="Arial" charset="0"/>
              </a:defRPr>
            </a:lvl8pPr>
            <a:lvl9pPr marL="3892029" indent="-228943"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fld id="{FCC1412D-7C5D-4434-BA5C-080FC43BAF59}" type="slidenum">
              <a:rPr lang="en-US" smtClean="0">
                <a:cs typeface="Arial" charset="0"/>
              </a:rPr>
              <a:pPr eaLnBrk="1" fontAlgn="base" hangingPunct="1">
                <a:spcBef>
                  <a:spcPct val="0"/>
                </a:spcBef>
                <a:spcAft>
                  <a:spcPct val="0"/>
                </a:spcAft>
              </a:pPr>
              <a:t>31</a:t>
            </a:fld>
            <a:endParaRPr lang="en-US"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D455722-A9B4-4540-80DC-D13700BA2660}" type="datetimeFigureOut">
              <a:rPr lang="en-US"/>
              <a:pPr>
                <a:defRPr/>
              </a:pPr>
              <a:t>8/14/2013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7D3F07CB-545B-4FAC-B891-1A08A2F46C3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03816B7-0D84-4394-A043-0DCB5CE3AA5C}" type="datetimeFigureOut">
              <a:rPr lang="en-US"/>
              <a:pPr>
                <a:defRPr/>
              </a:pPr>
              <a:t>8/14/2013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CD807065-8CE4-4038-BC35-61F26DB01A1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D012BF-B209-4445-A89E-7FB2872DF2C2}" type="datetimeFigureOut">
              <a:rPr lang="en-US"/>
              <a:pPr>
                <a:defRPr/>
              </a:pPr>
              <a:t>8/14/2013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06CBF901-778F-42D2-96F1-EE232143EF7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DEA37E-02F4-436F-B890-43226EA9BC48}" type="datetimeFigureOut">
              <a:rPr lang="en-US"/>
              <a:pPr>
                <a:defRPr/>
              </a:pPr>
              <a:t>8/14/2013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6D1DF973-4913-44A9-9C34-A61CF21E5B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9B13896-3AA0-4CBF-85BE-631E084B481C}" type="datetimeFigureOut">
              <a:rPr lang="en-US"/>
              <a:pPr>
                <a:defRPr/>
              </a:pPr>
              <a:t>8/14/2013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BFD4266F-16A2-4AC8-BB72-898D524891F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C89684E-17FA-4239-9274-27CFEAB3FE03}" type="datetimeFigureOut">
              <a:rPr lang="en-US"/>
              <a:pPr>
                <a:defRPr/>
              </a:pPr>
              <a:t>8/14/2013</a:t>
            </a:fld>
            <a:endParaRPr lang="en-US"/>
          </a:p>
        </p:txBody>
      </p:sp>
      <p:sp>
        <p:nvSpPr>
          <p:cNvPr id="6" name="Slide Number Placeholder 5"/>
          <p:cNvSpPr>
            <a:spLocks noGrp="1"/>
          </p:cNvSpPr>
          <p:nvPr>
            <p:ph type="sldNum" sz="quarter" idx="11"/>
          </p:nvPr>
        </p:nvSpPr>
        <p:spPr/>
        <p:txBody>
          <a:bodyPr/>
          <a:lstStyle>
            <a:lvl1pPr>
              <a:defRPr/>
            </a:lvl1pPr>
          </a:lstStyle>
          <a:p>
            <a:pPr>
              <a:defRPr/>
            </a:pPr>
            <a:fld id="{C3D409FD-1D34-4EA1-B4AC-9E903D4A81B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8C10DB1-01DA-48AB-9F99-ED40CAF55822}" type="datetimeFigureOut">
              <a:rPr lang="en-US"/>
              <a:pPr>
                <a:defRPr/>
              </a:pPr>
              <a:t>8/14/2013</a:t>
            </a:fld>
            <a:endParaRPr lang="en-US"/>
          </a:p>
        </p:txBody>
      </p:sp>
      <p:sp>
        <p:nvSpPr>
          <p:cNvPr id="8" name="Slide Number Placeholder 5"/>
          <p:cNvSpPr>
            <a:spLocks noGrp="1"/>
          </p:cNvSpPr>
          <p:nvPr>
            <p:ph type="sldNum" sz="quarter" idx="11"/>
          </p:nvPr>
        </p:nvSpPr>
        <p:spPr/>
        <p:txBody>
          <a:bodyPr/>
          <a:lstStyle>
            <a:lvl1pPr>
              <a:defRPr/>
            </a:lvl1pPr>
          </a:lstStyle>
          <a:p>
            <a:pPr>
              <a:defRPr/>
            </a:pPr>
            <a:fld id="{541A8B44-C7F6-48F5-9D01-AE3DE2A37F5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B18A3CD-D1C9-4338-ABAD-0400F9611BF0}" type="datetimeFigureOut">
              <a:rPr lang="en-US"/>
              <a:pPr>
                <a:defRPr/>
              </a:pPr>
              <a:t>8/14/2013</a:t>
            </a:fld>
            <a:endParaRPr lang="en-US"/>
          </a:p>
        </p:txBody>
      </p:sp>
      <p:sp>
        <p:nvSpPr>
          <p:cNvPr id="4" name="Slide Number Placeholder 5"/>
          <p:cNvSpPr>
            <a:spLocks noGrp="1"/>
          </p:cNvSpPr>
          <p:nvPr>
            <p:ph type="sldNum" sz="quarter" idx="11"/>
          </p:nvPr>
        </p:nvSpPr>
        <p:spPr/>
        <p:txBody>
          <a:bodyPr/>
          <a:lstStyle>
            <a:lvl1pPr>
              <a:defRPr/>
            </a:lvl1pPr>
          </a:lstStyle>
          <a:p>
            <a:pPr>
              <a:defRPr/>
            </a:pPr>
            <a:fld id="{F3BA01B3-E892-48D1-AF7E-F96D70C8AE0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9BEC5DE-46E0-4CDD-A166-C18890698598}" type="datetimeFigureOut">
              <a:rPr lang="en-US"/>
              <a:pPr>
                <a:defRPr/>
              </a:pPr>
              <a:t>8/14/2013</a:t>
            </a:fld>
            <a:endParaRPr lang="en-US"/>
          </a:p>
        </p:txBody>
      </p:sp>
      <p:sp>
        <p:nvSpPr>
          <p:cNvPr id="3" name="Slide Number Placeholder 5"/>
          <p:cNvSpPr>
            <a:spLocks noGrp="1"/>
          </p:cNvSpPr>
          <p:nvPr>
            <p:ph type="sldNum" sz="quarter" idx="11"/>
          </p:nvPr>
        </p:nvSpPr>
        <p:spPr/>
        <p:txBody>
          <a:bodyPr/>
          <a:lstStyle>
            <a:lvl1pPr>
              <a:defRPr/>
            </a:lvl1pPr>
          </a:lstStyle>
          <a:p>
            <a:pPr>
              <a:defRPr/>
            </a:pPr>
            <a:fld id="{5BB03018-FBDC-4249-B70B-B943AF8D955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6EC98BA-D25F-4645-A181-4814D9AEB050}" type="datetimeFigureOut">
              <a:rPr lang="en-US"/>
              <a:pPr>
                <a:defRPr/>
              </a:pPr>
              <a:t>8/14/2013</a:t>
            </a:fld>
            <a:endParaRPr lang="en-US"/>
          </a:p>
        </p:txBody>
      </p:sp>
      <p:sp>
        <p:nvSpPr>
          <p:cNvPr id="6" name="Slide Number Placeholder 5"/>
          <p:cNvSpPr>
            <a:spLocks noGrp="1"/>
          </p:cNvSpPr>
          <p:nvPr>
            <p:ph type="sldNum" sz="quarter" idx="11"/>
          </p:nvPr>
        </p:nvSpPr>
        <p:spPr/>
        <p:txBody>
          <a:bodyPr/>
          <a:lstStyle>
            <a:lvl1pPr>
              <a:defRPr/>
            </a:lvl1pPr>
          </a:lstStyle>
          <a:p>
            <a:pPr>
              <a:defRPr/>
            </a:pPr>
            <a:fld id="{3F866AFF-E9D9-443A-923A-85F26677260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C8E991-BE1E-4D08-BF69-14E62227E662}" type="datetimeFigureOut">
              <a:rPr lang="en-US"/>
              <a:pPr>
                <a:defRPr/>
              </a:pPr>
              <a:t>8/14/2013</a:t>
            </a:fld>
            <a:endParaRPr lang="en-US"/>
          </a:p>
        </p:txBody>
      </p:sp>
      <p:sp>
        <p:nvSpPr>
          <p:cNvPr id="6" name="Slide Number Placeholder 5"/>
          <p:cNvSpPr>
            <a:spLocks noGrp="1"/>
          </p:cNvSpPr>
          <p:nvPr>
            <p:ph type="sldNum" sz="quarter" idx="11"/>
          </p:nvPr>
        </p:nvSpPr>
        <p:spPr/>
        <p:txBody>
          <a:bodyPr/>
          <a:lstStyle>
            <a:lvl1pPr>
              <a:defRPr/>
            </a:lvl1pPr>
          </a:lstStyle>
          <a:p>
            <a:pPr>
              <a:defRPr/>
            </a:pPr>
            <a:fld id="{D2010406-228F-4845-A5BA-BC6CB642788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6" descr="GaDOE_PPT_bg_charcoal.jp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934200" y="6356350"/>
            <a:ext cx="1066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solidFill>
                <a:latin typeface="+mn-lt"/>
              </a:defRPr>
            </a:lvl1pPr>
          </a:lstStyle>
          <a:p>
            <a:pPr>
              <a:defRPr/>
            </a:pPr>
            <a:fld id="{C9C4ACAD-39EC-4D44-8A87-53D2DB3E8137}" type="datetimeFigureOut">
              <a:rPr lang="en-US"/>
              <a:pPr>
                <a:defRPr/>
              </a:pPr>
              <a:t>8/14/2013</a:t>
            </a:fld>
            <a:endParaRPr lang="en-US"/>
          </a:p>
        </p:txBody>
      </p:sp>
      <p:sp>
        <p:nvSpPr>
          <p:cNvPr id="6" name="Slide Number Placeholder 5"/>
          <p:cNvSpPr>
            <a:spLocks noGrp="1"/>
          </p:cNvSpPr>
          <p:nvPr>
            <p:ph type="sldNum" sz="quarter" idx="4"/>
          </p:nvPr>
        </p:nvSpPr>
        <p:spPr>
          <a:xfrm>
            <a:off x="8077200" y="6356350"/>
            <a:ext cx="609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solidFill>
                <a:latin typeface="+mn-lt"/>
              </a:defRPr>
            </a:lvl1pPr>
          </a:lstStyle>
          <a:p>
            <a:pPr>
              <a:defRPr/>
            </a:pPr>
            <a:fld id="{177AB964-1A21-4543-97AC-CDD79CDC975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jpratt@doe.k12.ga.u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hyperlink" Target="mailto:bkline@doe.k12.ga.u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ccgpsmathematics9-10.wikispaces.co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2.emf"/></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emf"/></Relationships>
</file>

<file path=ppt/slides/_rels/slide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georgiaoas.org/"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georgiaoas.org/" TargetMode="External"/><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hyperlink" Target="mailto:medavis@doe.k12.ga.us" TargetMode="External"/><Relationship Id="rId7" Type="http://schemas.openxmlformats.org/officeDocument/2006/relationships/hyperlink" Target="mailto:harris-wright@doe.k12.ga.us" TargetMode="External"/><Relationship Id="rId2" Type="http://schemas.openxmlformats.org/officeDocument/2006/relationships/hyperlink" Target="mailto:mfincher@doe.k12.ga.us" TargetMode="External"/><Relationship Id="rId1" Type="http://schemas.openxmlformats.org/officeDocument/2006/relationships/slideLayout" Target="../slideLayouts/slideLayout4.xml"/><Relationship Id="rId6" Type="http://schemas.openxmlformats.org/officeDocument/2006/relationships/hyperlink" Target="mailto:jreyes@doe.k12.ga.us" TargetMode="External"/><Relationship Id="rId5" Type="http://schemas.openxmlformats.org/officeDocument/2006/relationships/hyperlink" Target="mailto:dsouter@doe.k12.ga.us" TargetMode="External"/><Relationship Id="rId4" Type="http://schemas.openxmlformats.org/officeDocument/2006/relationships/hyperlink" Target="mailto:mhuneke@doe.k12.ga.us"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hyperlink" Target="http://www.encyclopedia-titanica.org/titanic-statistics.html"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30.png"/></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50.png"/></Relationships>
</file>

<file path=ppt/slides/_rels/slide8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83.xml.rels><?xml version="1.0" encoding="UTF-8" standalone="yes"?>
<Relationships xmlns="http://schemas.openxmlformats.org/package/2006/relationships"><Relationship Id="rId8" Type="http://schemas.openxmlformats.org/officeDocument/2006/relationships/hyperlink" Target="http://commoncoretools.me/" TargetMode="External"/><Relationship Id="rId13" Type="http://schemas.openxmlformats.org/officeDocument/2006/relationships/hyperlink" Target="http://www.ccsstoolbox.org/" TargetMode="External"/><Relationship Id="rId3" Type="http://schemas.openxmlformats.org/officeDocument/2006/relationships/hyperlink" Target="http://bit.ly/RwWTdc" TargetMode="External"/><Relationship Id="rId7" Type="http://schemas.openxmlformats.org/officeDocument/2006/relationships/hyperlink" Target="http://www.corestandards.org/" TargetMode="External"/><Relationship Id="rId12" Type="http://schemas.openxmlformats.org/officeDocument/2006/relationships/hyperlink" Target="http://illustrativemathematics.org/" TargetMode="External"/><Relationship Id="rId17" Type="http://schemas.openxmlformats.org/officeDocument/2006/relationships/image" Target="../media/image2.jpeg"/><Relationship Id="rId2" Type="http://schemas.openxmlformats.org/officeDocument/2006/relationships/notesSlide" Target="../notesSlides/notesSlide34.xml"/><Relationship Id="rId16" Type="http://schemas.openxmlformats.org/officeDocument/2006/relationships/hyperlink" Target="http://bit.ly/OoyaK5" TargetMode="External"/><Relationship Id="rId1" Type="http://schemas.openxmlformats.org/officeDocument/2006/relationships/slideLayout" Target="../slideLayouts/slideLayout1.xml"/><Relationship Id="rId6" Type="http://schemas.openxmlformats.org/officeDocument/2006/relationships/hyperlink" Target="http://www.ccsstoolbox.com/" TargetMode="External"/><Relationship Id="rId11" Type="http://schemas.openxmlformats.org/officeDocument/2006/relationships/hyperlink" Target="http://www.map.mathshell.org.uk/materials/index.php" TargetMode="External"/><Relationship Id="rId5" Type="http://schemas.openxmlformats.org/officeDocument/2006/relationships/hyperlink" Target="http://www.illustrativemathematics.org/" TargetMode="External"/><Relationship Id="rId15" Type="http://schemas.openxmlformats.org/officeDocument/2006/relationships/hyperlink" Target="http://www.parcconline.org/" TargetMode="External"/><Relationship Id="rId10" Type="http://schemas.openxmlformats.org/officeDocument/2006/relationships/hyperlink" Target="http://learnzillion.com/" TargetMode="External"/><Relationship Id="rId4" Type="http://schemas.openxmlformats.org/officeDocument/2006/relationships/hyperlink" Target="http://bit.ly/yyhvtc" TargetMode="External"/><Relationship Id="rId9" Type="http://schemas.openxmlformats.org/officeDocument/2006/relationships/hyperlink" Target="http://bit.ly/URwOFT" TargetMode="External"/><Relationship Id="rId14" Type="http://schemas.openxmlformats.org/officeDocument/2006/relationships/hyperlink" Target="http://www.smarterbalanced.org/smarter-balanced-assessments/" TargetMode="External"/></Relationships>
</file>

<file path=ppt/slides/_rels/slide84.xml.rels><?xml version="1.0" encoding="UTF-8" standalone="yes"?>
<Relationships xmlns="http://schemas.openxmlformats.org/package/2006/relationships"><Relationship Id="rId8" Type="http://schemas.openxmlformats.org/officeDocument/2006/relationships/hyperlink" Target="http://www.achieve.org/" TargetMode="External"/><Relationship Id="rId3" Type="http://schemas.openxmlformats.org/officeDocument/2006/relationships/hyperlink" Target="http://www.insidemathematics.org/" TargetMode="External"/><Relationship Id="rId7" Type="http://schemas.openxmlformats.org/officeDocument/2006/relationships/hyperlink" Target="http://bit.ly/cGZlce" TargetMode="External"/><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hyperlink" Target="http://www.teachingchannel.org/" TargetMode="External"/><Relationship Id="rId11" Type="http://schemas.openxmlformats.org/officeDocument/2006/relationships/image" Target="../media/image2.jpeg"/><Relationship Id="rId5" Type="http://schemas.openxmlformats.org/officeDocument/2006/relationships/hyperlink" Target="http://www.edutopia.org/" TargetMode="External"/><Relationship Id="rId10" Type="http://schemas.openxmlformats.org/officeDocument/2006/relationships/hyperlink" Target="http://robertkaplinsky.com/" TargetMode="External"/><Relationship Id="rId4" Type="http://schemas.openxmlformats.org/officeDocument/2006/relationships/hyperlink" Target="http://www.learner.org/index.html" TargetMode="External"/><Relationship Id="rId9" Type="http://schemas.openxmlformats.org/officeDocument/2006/relationships/hyperlink" Target="http://blog.mrmeyer.com/"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hyperlink" Target="http://www.mathematicsvisionproject.org/" TargetMode="External"/><Relationship Id="rId4" Type="http://schemas.openxmlformats.org/officeDocument/2006/relationships/image" Target="../media/image2.jpeg"/></Relationships>
</file>

<file path=ppt/slides/_rels/slide8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hyperlink" Target="http://www.mathematicsvisionproject.org/" TargetMode="External"/><Relationship Id="rId4" Type="http://schemas.openxmlformats.org/officeDocument/2006/relationships/image" Target="../media/image2.jpeg"/></Relationships>
</file>

<file path=ppt/slides/_rels/slide87.xml.rels><?xml version="1.0" encoding="UTF-8" standalone="yes"?>
<Relationships xmlns="http://schemas.openxmlformats.org/package/2006/relationships"><Relationship Id="rId3" Type="http://schemas.openxmlformats.org/officeDocument/2006/relationships/hyperlink" Target="http://ccgpsmathematics9-10.wikispaces.com/" TargetMode="External"/><Relationship Id="rId7"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mailto:bkline@doe.k12.ga.us" TargetMode="External"/><Relationship Id="rId4" Type="http://schemas.openxmlformats.org/officeDocument/2006/relationships/hyperlink" Target="mailto:jpratt@doe.k12.ga.us" TargetMode="External"/></Relationships>
</file>

<file path=ppt/slides/_rels/slide88.xml.rels><?xml version="1.0" encoding="UTF-8" standalone="yes"?>
<Relationships xmlns="http://schemas.openxmlformats.org/package/2006/relationships"><Relationship Id="rId3" Type="http://schemas.openxmlformats.org/officeDocument/2006/relationships/hyperlink" Target="http://ccgpsmathematics9-12.wikispaces.com/" TargetMode="External"/><Relationship Id="rId7"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hyperlink" Target="mailto:jpratt@doe.k12.ga.us" TargetMode="External"/><Relationship Id="rId5" Type="http://schemas.openxmlformats.org/officeDocument/2006/relationships/hyperlink" Target="mailto:bkline@doe.k12.ga.us" TargetMode="External"/><Relationship Id="rId4" Type="http://schemas.openxmlformats.org/officeDocument/2006/relationships/hyperlink" Target="https://www.georgiastandards.org/Common-Core/Pages/Math.aspx" TargetMode="Externa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 y="152400"/>
            <a:ext cx="8839200" cy="3505200"/>
          </a:xfrm>
        </p:spPr>
        <p:txBody>
          <a:bodyPr/>
          <a:lstStyle/>
          <a:p>
            <a:r>
              <a:rPr lang="en-US" dirty="0" smtClean="0"/>
              <a:t>CCGPS Mathematics</a:t>
            </a:r>
            <a:br>
              <a:rPr lang="en-US" dirty="0" smtClean="0"/>
            </a:br>
            <a:r>
              <a:rPr lang="en-US" dirty="0" smtClean="0"/>
              <a:t>Unit-by-Unit Grade Level Webinar</a:t>
            </a:r>
            <a:r>
              <a:rPr lang="en-US" sz="4000" dirty="0" smtClean="0"/>
              <a:t/>
            </a:r>
            <a:br>
              <a:rPr lang="en-US" sz="4000" dirty="0" smtClean="0"/>
            </a:br>
            <a:r>
              <a:rPr lang="en-US" sz="3200" dirty="0" smtClean="0"/>
              <a:t>Accelerated Analytic Geometry B/Advanced Algebra</a:t>
            </a:r>
            <a:br>
              <a:rPr lang="en-US" sz="3200" dirty="0" smtClean="0"/>
            </a:br>
            <a:r>
              <a:rPr lang="en-US" sz="3200" dirty="0" smtClean="0"/>
              <a:t>Unit 4: Applications of Probability</a:t>
            </a:r>
            <a:r>
              <a:rPr lang="en-US" sz="4000" dirty="0" smtClean="0"/>
              <a:t/>
            </a:r>
            <a:br>
              <a:rPr lang="en-US" sz="4000" dirty="0" smtClean="0"/>
            </a:br>
            <a:r>
              <a:rPr lang="en-US" sz="2400" dirty="0" smtClean="0"/>
              <a:t>August 15, 2013</a:t>
            </a:r>
          </a:p>
        </p:txBody>
      </p:sp>
      <p:sp>
        <p:nvSpPr>
          <p:cNvPr id="3" name="Subtitle 2"/>
          <p:cNvSpPr>
            <a:spLocks noGrp="1"/>
          </p:cNvSpPr>
          <p:nvPr>
            <p:ph type="subTitle" idx="1"/>
          </p:nvPr>
        </p:nvSpPr>
        <p:spPr>
          <a:xfrm>
            <a:off x="457200" y="3733800"/>
            <a:ext cx="8305800" cy="2590800"/>
          </a:xfrm>
        </p:spPr>
        <p:txBody>
          <a:bodyPr rtlCol="0">
            <a:noAutofit/>
          </a:bodyPr>
          <a:lstStyle/>
          <a:p>
            <a:pPr fontAlgn="auto">
              <a:spcAft>
                <a:spcPts val="0"/>
              </a:spcAft>
              <a:defRPr/>
            </a:pPr>
            <a:r>
              <a:rPr lang="en-US" sz="2800" b="1" dirty="0" smtClean="0">
                <a:solidFill>
                  <a:schemeClr val="tx1"/>
                </a:solidFill>
                <a:cs typeface="Times New Roman" pitchFamily="18" charset="0"/>
              </a:rPr>
              <a:t>Session will be begin at 8:00 am</a:t>
            </a:r>
          </a:p>
          <a:p>
            <a:pPr fontAlgn="auto">
              <a:spcAft>
                <a:spcPts val="0"/>
              </a:spcAft>
              <a:defRPr/>
            </a:pPr>
            <a:r>
              <a:rPr lang="en-US" sz="2000" b="1" dirty="0" smtClean="0">
                <a:solidFill>
                  <a:schemeClr val="tx1"/>
                </a:solidFill>
                <a:cs typeface="Times New Roman" pitchFamily="18" charset="0"/>
              </a:rPr>
              <a:t>While you are waiting, please do the following:</a:t>
            </a:r>
            <a:br>
              <a:rPr lang="en-US" sz="2000" b="1" dirty="0" smtClean="0">
                <a:solidFill>
                  <a:schemeClr val="tx1"/>
                </a:solidFill>
                <a:cs typeface="Times New Roman" pitchFamily="18" charset="0"/>
              </a:rPr>
            </a:br>
            <a:r>
              <a:rPr lang="en-US" sz="2000" b="1" dirty="0" smtClean="0">
                <a:solidFill>
                  <a:schemeClr val="tx1"/>
                </a:solidFill>
                <a:cs typeface="Times New Roman" pitchFamily="18" charset="0"/>
              </a:rPr>
              <a:t>Configure your microphone and speakers by going to:</a:t>
            </a:r>
            <a:br>
              <a:rPr lang="en-US" sz="2000" b="1" dirty="0" smtClean="0">
                <a:solidFill>
                  <a:schemeClr val="tx1"/>
                </a:solidFill>
                <a:cs typeface="Times New Roman" pitchFamily="18" charset="0"/>
              </a:rPr>
            </a:br>
            <a:r>
              <a:rPr lang="en-US" sz="2000" b="1" dirty="0" smtClean="0">
                <a:solidFill>
                  <a:schemeClr val="tx1"/>
                </a:solidFill>
                <a:cs typeface="Times New Roman" pitchFamily="18" charset="0"/>
              </a:rPr>
              <a:t>Tools – Audio – Audio setup wizard</a:t>
            </a:r>
          </a:p>
          <a:p>
            <a:pPr fontAlgn="auto">
              <a:spcAft>
                <a:spcPts val="0"/>
              </a:spcAft>
              <a:defRPr/>
            </a:pPr>
            <a:r>
              <a:rPr lang="en-US" sz="2000" b="1" dirty="0" smtClean="0">
                <a:solidFill>
                  <a:schemeClr val="tx1"/>
                </a:solidFill>
              </a:rPr>
              <a:t>Document downloads:</a:t>
            </a:r>
            <a:br>
              <a:rPr lang="en-US" sz="2000" b="1" dirty="0" smtClean="0">
                <a:solidFill>
                  <a:schemeClr val="tx1"/>
                </a:solidFill>
              </a:rPr>
            </a:br>
            <a:r>
              <a:rPr lang="en-US" sz="2000" b="1" dirty="0" smtClean="0">
                <a:solidFill>
                  <a:schemeClr val="tx1"/>
                </a:solidFill>
              </a:rPr>
              <a:t>When you are prompted to download a document, please choose or create the folder to which the document should be saved, so that you may retrieve it later</a:t>
            </a:r>
            <a:r>
              <a:rPr lang="en-US" sz="2000" dirty="0" smtClean="0">
                <a:solidFill>
                  <a:schemeClr val="tx1"/>
                </a:solidFill>
              </a:rPr>
              <a:t>.</a:t>
            </a:r>
            <a:r>
              <a:rPr lang="en-US" sz="2000" dirty="0" smtClean="0">
                <a:solidFill>
                  <a:schemeClr val="tx1"/>
                </a:solidFill>
                <a:latin typeface="Times New Roman" pitchFamily="18" charset="0"/>
                <a:cs typeface="Times New Roman" pitchFamily="18" charset="0"/>
              </a:rPr>
              <a:t/>
            </a:r>
            <a:br>
              <a:rPr lang="en-US" sz="2000" dirty="0" smtClean="0">
                <a:solidFill>
                  <a:schemeClr val="tx1"/>
                </a:solidFill>
                <a:latin typeface="Times New Roman" pitchFamily="18" charset="0"/>
                <a:cs typeface="Times New Roman" pitchFamily="18" charset="0"/>
              </a:rPr>
            </a:br>
            <a:endParaRPr lang="en-US" sz="20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1489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28600"/>
            <a:ext cx="8229600" cy="1143000"/>
          </a:xfrm>
          <a:ln>
            <a:solidFill>
              <a:schemeClr val="tx1"/>
            </a:solidFill>
            <a:miter lim="800000"/>
            <a:headEnd/>
            <a:tailEnd/>
          </a:ln>
        </p:spPr>
        <p:txBody>
          <a:bodyPr/>
          <a:lstStyle/>
          <a:p>
            <a:r>
              <a:rPr lang="en-US" smtClean="0"/>
              <a:t>Using Formative Assessment </a:t>
            </a:r>
          </a:p>
        </p:txBody>
      </p:sp>
      <p:sp>
        <p:nvSpPr>
          <p:cNvPr id="7171" name="Content Placeholder 2"/>
          <p:cNvSpPr>
            <a:spLocks noGrp="1"/>
          </p:cNvSpPr>
          <p:nvPr>
            <p:ph idx="1"/>
          </p:nvPr>
        </p:nvSpPr>
        <p:spPr>
          <a:xfrm>
            <a:off x="457200" y="1295400"/>
            <a:ext cx="8229600" cy="4525963"/>
          </a:xfrm>
        </p:spPr>
        <p:txBody>
          <a:bodyPr/>
          <a:lstStyle/>
          <a:p>
            <a:r>
              <a:rPr lang="en-US" sz="2400" smtClean="0"/>
              <a:t>Conducted during instruction (lesson, unit, etc.)</a:t>
            </a:r>
          </a:p>
          <a:p>
            <a:r>
              <a:rPr lang="en-US" sz="2400" smtClean="0"/>
              <a:t>Identifies student strengths and weaknesses</a:t>
            </a:r>
          </a:p>
          <a:p>
            <a:r>
              <a:rPr lang="en-US" sz="2400" smtClean="0"/>
              <a:t>Helps teacher determine next steps</a:t>
            </a:r>
          </a:p>
          <a:p>
            <a:pPr lvl="1"/>
            <a:r>
              <a:rPr lang="en-US" sz="2400" smtClean="0"/>
              <a:t>Review</a:t>
            </a:r>
          </a:p>
          <a:p>
            <a:pPr lvl="1"/>
            <a:r>
              <a:rPr lang="en-US" sz="2400" smtClean="0"/>
              <a:t>Differentiation</a:t>
            </a:r>
          </a:p>
          <a:p>
            <a:pPr lvl="1"/>
            <a:r>
              <a:rPr lang="en-US" sz="2400" smtClean="0"/>
              <a:t>Continuation </a:t>
            </a:r>
          </a:p>
          <a:p>
            <a:r>
              <a:rPr lang="en-US" sz="2400" smtClean="0"/>
              <a:t>Offers teachers immediate feedback to provide students with detailed feedback</a:t>
            </a:r>
          </a:p>
          <a:p>
            <a:r>
              <a:rPr lang="en-US" sz="2400" smtClean="0"/>
              <a:t>Assessment for the purpose of improving achievement</a:t>
            </a:r>
          </a:p>
          <a:p>
            <a:r>
              <a:rPr lang="en-US" sz="2400" smtClean="0"/>
              <a:t>LOW stakes – no student performance reports generated</a:t>
            </a:r>
          </a:p>
          <a:p>
            <a:endParaRPr lang="en-US" smtClean="0"/>
          </a:p>
          <a:p>
            <a:endParaRPr lang="en-US" smtClean="0"/>
          </a:p>
        </p:txBody>
      </p:sp>
      <p:sp>
        <p:nvSpPr>
          <p:cNvPr id="4" name="Slide Number Placeholder 3"/>
          <p:cNvSpPr>
            <a:spLocks noGrp="1"/>
          </p:cNvSpPr>
          <p:nvPr>
            <p:ph type="sldNum" sz="quarter" idx="11"/>
          </p:nvPr>
        </p:nvSpPr>
        <p:spPr>
          <a:xfrm>
            <a:off x="6553200" y="6245225"/>
            <a:ext cx="2133600" cy="476250"/>
          </a:xfrm>
        </p:spPr>
        <p:txBody>
          <a:bodyPr/>
          <a:lstStyle/>
          <a:p>
            <a:pPr>
              <a:defRPr/>
            </a:pPr>
            <a:fld id="{444B50A5-D2DE-4CE9-BD18-89C8C19291F1}" type="slidenum">
              <a:rPr lang="en-US" smtClean="0"/>
              <a:pPr>
                <a:defRPr/>
              </a:pPr>
              <a:t>10</a:t>
            </a:fld>
            <a:endParaRPr lang="en-US"/>
          </a:p>
        </p:txBody>
      </p:sp>
    </p:spTree>
    <p:custDataLst>
      <p:tags r:id="rId1"/>
    </p:custDataLst>
    <p:extLst>
      <p:ext uri="{BB962C8B-B14F-4D97-AF65-F5344CB8AC3E}">
        <p14:creationId xmlns:p14="http://schemas.microsoft.com/office/powerpoint/2010/main" val="28462322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title"/>
          </p:nvPr>
        </p:nvSpPr>
        <p:spPr>
          <a:xfrm>
            <a:off x="457200" y="187325"/>
            <a:ext cx="8229600" cy="1143000"/>
          </a:xfrm>
          <a:ln>
            <a:solidFill>
              <a:schemeClr val="tx1"/>
            </a:solidFill>
            <a:miter lim="800000"/>
            <a:headEnd/>
            <a:tailEnd/>
          </a:ln>
        </p:spPr>
        <p:txBody>
          <a:bodyPr/>
          <a:lstStyle/>
          <a:p>
            <a:r>
              <a:rPr lang="en-US" sz="4000" smtClean="0"/>
              <a:t>Formative Instructional Practices—Formative Assessment in Action</a:t>
            </a:r>
          </a:p>
        </p:txBody>
      </p:sp>
      <p:sp>
        <p:nvSpPr>
          <p:cNvPr id="6147" name="Slide Number Placeholder 1"/>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AF67B20-298A-491E-9128-3A40358ED257}" type="slidenum">
              <a:rPr lang="en-US" sz="1400" smtClean="0">
                <a:solidFill>
                  <a:srgbClr val="000000"/>
                </a:solidFill>
              </a:rPr>
              <a:pPr fontAlgn="base">
                <a:spcBef>
                  <a:spcPct val="0"/>
                </a:spcBef>
                <a:spcAft>
                  <a:spcPct val="0"/>
                </a:spcAft>
                <a:defRPr/>
              </a:pPr>
              <a:t>11</a:t>
            </a:fld>
            <a:endParaRPr lang="en-US" sz="1400" smtClean="0">
              <a:solidFill>
                <a:srgbClr val="000000"/>
              </a:solidFill>
            </a:endParaRPr>
          </a:p>
        </p:txBody>
      </p:sp>
      <p:graphicFrame>
        <p:nvGraphicFramePr>
          <p:cNvPr id="5" name="Diagram 4"/>
          <p:cNvGraphicFramePr/>
          <p:nvPr/>
        </p:nvGraphicFramePr>
        <p:xfrm>
          <a:off x="1524000" y="1295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197" name="TextBox 6"/>
          <p:cNvSpPr txBox="1">
            <a:spLocks noChangeArrowheads="1"/>
          </p:cNvSpPr>
          <p:nvPr/>
        </p:nvSpPr>
        <p:spPr bwMode="auto">
          <a:xfrm>
            <a:off x="6477000" y="2420938"/>
            <a:ext cx="1600200" cy="64611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r>
              <a:rPr lang="en-US">
                <a:latin typeface="Calibri" pitchFamily="34" charset="0"/>
              </a:rPr>
              <a:t>Design</a:t>
            </a:r>
          </a:p>
          <a:p>
            <a:pPr eaLnBrk="1" hangingPunct="1">
              <a:buFont typeface="Arial" charset="0"/>
              <a:buChar char="•"/>
            </a:pPr>
            <a:r>
              <a:rPr lang="en-US">
                <a:latin typeface="Calibri" pitchFamily="34" charset="0"/>
              </a:rPr>
              <a:t>Teach</a:t>
            </a:r>
          </a:p>
        </p:txBody>
      </p:sp>
      <p:sp>
        <p:nvSpPr>
          <p:cNvPr id="8198" name="TextBox 7"/>
          <p:cNvSpPr txBox="1">
            <a:spLocks noChangeArrowheads="1"/>
          </p:cNvSpPr>
          <p:nvPr/>
        </p:nvSpPr>
        <p:spPr bwMode="auto">
          <a:xfrm>
            <a:off x="5676900" y="4648200"/>
            <a:ext cx="1600200" cy="646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r>
              <a:rPr lang="en-US">
                <a:latin typeface="Calibri" pitchFamily="34" charset="0"/>
              </a:rPr>
              <a:t>Re-Design</a:t>
            </a:r>
          </a:p>
          <a:p>
            <a:pPr eaLnBrk="1" hangingPunct="1">
              <a:buFont typeface="Arial" charset="0"/>
              <a:buChar char="•"/>
            </a:pPr>
            <a:r>
              <a:rPr lang="en-US">
                <a:latin typeface="Calibri" pitchFamily="34" charset="0"/>
              </a:rPr>
              <a:t>Teach</a:t>
            </a:r>
          </a:p>
        </p:txBody>
      </p:sp>
      <p:sp>
        <p:nvSpPr>
          <p:cNvPr id="8199" name="TextBox 8"/>
          <p:cNvSpPr txBox="1">
            <a:spLocks noChangeArrowheads="1"/>
          </p:cNvSpPr>
          <p:nvPr/>
        </p:nvSpPr>
        <p:spPr bwMode="auto">
          <a:xfrm>
            <a:off x="1752600" y="4656138"/>
            <a:ext cx="1600200" cy="6477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r>
              <a:rPr lang="en-US">
                <a:latin typeface="Calibri" pitchFamily="34" charset="0"/>
              </a:rPr>
              <a:t>Re-Design</a:t>
            </a:r>
          </a:p>
          <a:p>
            <a:pPr eaLnBrk="1" hangingPunct="1">
              <a:buFont typeface="Arial" charset="0"/>
              <a:buChar char="•"/>
            </a:pPr>
            <a:r>
              <a:rPr lang="en-US">
                <a:latin typeface="Calibri" pitchFamily="34" charset="0"/>
              </a:rPr>
              <a:t>Teach</a:t>
            </a:r>
          </a:p>
        </p:txBody>
      </p:sp>
      <p:sp>
        <p:nvSpPr>
          <p:cNvPr id="8200" name="TextBox 9"/>
          <p:cNvSpPr txBox="1">
            <a:spLocks noChangeArrowheads="1"/>
          </p:cNvSpPr>
          <p:nvPr/>
        </p:nvSpPr>
        <p:spPr bwMode="auto">
          <a:xfrm>
            <a:off x="1066800" y="2438400"/>
            <a:ext cx="1600200" cy="646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r>
              <a:rPr lang="en-US">
                <a:latin typeface="Calibri" pitchFamily="34" charset="0"/>
              </a:rPr>
              <a:t>Re-Design</a:t>
            </a:r>
          </a:p>
          <a:p>
            <a:pPr eaLnBrk="1" hangingPunct="1">
              <a:buFont typeface="Arial" charset="0"/>
              <a:buChar char="•"/>
            </a:pPr>
            <a:r>
              <a:rPr lang="en-US">
                <a:latin typeface="Calibri" pitchFamily="34" charset="0"/>
              </a:rPr>
              <a:t>Teach</a:t>
            </a:r>
          </a:p>
        </p:txBody>
      </p:sp>
      <p:sp>
        <p:nvSpPr>
          <p:cNvPr id="8201" name="TextBox 2"/>
          <p:cNvSpPr txBox="1">
            <a:spLocks noChangeArrowheads="1"/>
          </p:cNvSpPr>
          <p:nvPr/>
        </p:nvSpPr>
        <p:spPr bwMode="auto">
          <a:xfrm>
            <a:off x="3581400" y="2744788"/>
            <a:ext cx="1905000" cy="922337"/>
          </a:xfrm>
          <a:prstGeom prst="rect">
            <a:avLst/>
          </a:prstGeom>
          <a:noFill/>
          <a:ln w="38100">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atin typeface="Calibri" pitchFamily="34" charset="0"/>
              </a:rPr>
              <a:t>State-Mandated Content Standards</a:t>
            </a:r>
          </a:p>
        </p:txBody>
      </p:sp>
      <p:sp>
        <p:nvSpPr>
          <p:cNvPr id="8202" name="TextBox 1"/>
          <p:cNvSpPr txBox="1">
            <a:spLocks noChangeArrowheads="1"/>
          </p:cNvSpPr>
          <p:nvPr/>
        </p:nvSpPr>
        <p:spPr bwMode="auto">
          <a:xfrm>
            <a:off x="1450975" y="5638800"/>
            <a:ext cx="6629400" cy="52387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Calibri" pitchFamily="34" charset="0"/>
              </a:rPr>
              <a:t>Re-Design might involve changing activities, instructional techniques, assessment methods or content, and/or differentiation based upon student needs. </a:t>
            </a:r>
          </a:p>
        </p:txBody>
      </p:sp>
      <p:sp>
        <p:nvSpPr>
          <p:cNvPr id="11" name="5-Point Star 10"/>
          <p:cNvSpPr/>
          <p:nvPr/>
        </p:nvSpPr>
        <p:spPr>
          <a:xfrm>
            <a:off x="8080375" y="6410325"/>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2861230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B3C3E8-2908-4D91-8EA9-D7360DACBC3F}" type="slidenum">
              <a:rPr lang="en-US" smtClean="0">
                <a:solidFill>
                  <a:srgbClr val="000000"/>
                </a:solidFill>
              </a:rPr>
              <a:pPr fontAlgn="base">
                <a:spcBef>
                  <a:spcPct val="0"/>
                </a:spcBef>
                <a:spcAft>
                  <a:spcPct val="0"/>
                </a:spcAft>
                <a:defRPr/>
              </a:pPr>
              <a:t>12</a:t>
            </a:fld>
            <a:endParaRPr lang="en-US" dirty="0" smtClean="0">
              <a:solidFill>
                <a:srgbClr val="000000"/>
              </a:solidFill>
            </a:endParaRPr>
          </a:p>
        </p:txBody>
      </p:sp>
      <p:sp>
        <p:nvSpPr>
          <p:cNvPr id="9219" name="TextBox 5"/>
          <p:cNvSpPr txBox="1">
            <a:spLocks noChangeArrowheads="1"/>
          </p:cNvSpPr>
          <p:nvPr/>
        </p:nvSpPr>
        <p:spPr bwMode="auto">
          <a:xfrm>
            <a:off x="762000" y="1905000"/>
            <a:ext cx="7543800" cy="2032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sz="2000" b="1"/>
          </a:p>
          <a:p>
            <a:pPr algn="ctr" eaLnBrk="1" hangingPunct="1"/>
            <a:r>
              <a:rPr lang="en-US" sz="4400"/>
              <a:t>The Georgia Formative Item Bank</a:t>
            </a:r>
          </a:p>
          <a:p>
            <a:pPr algn="ctr" eaLnBrk="1" hangingPunct="1"/>
            <a:endParaRPr lang="en-US"/>
          </a:p>
        </p:txBody>
      </p:sp>
      <p:sp>
        <p:nvSpPr>
          <p:cNvPr id="9220" name="TextBox 1"/>
          <p:cNvSpPr txBox="1">
            <a:spLocks noChangeArrowheads="1"/>
          </p:cNvSpPr>
          <p:nvPr/>
        </p:nvSpPr>
        <p:spPr bwMode="auto">
          <a:xfrm>
            <a:off x="1295400" y="6858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p>
        </p:txBody>
      </p:sp>
      <p:sp>
        <p:nvSpPr>
          <p:cNvPr id="9221" name="TextBox 6"/>
          <p:cNvSpPr txBox="1">
            <a:spLocks noChangeArrowheads="1"/>
          </p:cNvSpPr>
          <p:nvPr/>
        </p:nvSpPr>
        <p:spPr bwMode="auto">
          <a:xfrm>
            <a:off x="1447800" y="8382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p>
        </p:txBody>
      </p:sp>
    </p:spTree>
    <p:extLst>
      <p:ext uri="{BB962C8B-B14F-4D97-AF65-F5344CB8AC3E}">
        <p14:creationId xmlns:p14="http://schemas.microsoft.com/office/powerpoint/2010/main" val="10055644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1"/>
          </p:nvPr>
        </p:nvSpPr>
        <p:spPr bwMode="auto">
          <a:xfrm>
            <a:off x="6553200" y="6245225"/>
            <a:ext cx="2133600" cy="476250"/>
          </a:xfrm>
          <a:ln>
            <a:miter lim="800000"/>
            <a:headEnd/>
            <a:tailEnd/>
          </a:ln>
        </p:spPr>
        <p:txBody>
          <a:bodyPr wrap="square" numCol="1" anchorCtr="0" compatLnSpc="1">
            <a:prstTxWarp prst="textNoShape">
              <a:avLst/>
            </a:prstTxWarp>
          </a:bodyPr>
          <a:lstStyle/>
          <a:p>
            <a:pPr fontAlgn="base">
              <a:spcBef>
                <a:spcPct val="0"/>
              </a:spcBef>
              <a:spcAft>
                <a:spcPct val="0"/>
              </a:spcAft>
              <a:defRPr/>
            </a:pPr>
            <a:fld id="{26139EC2-6AF6-455D-A6B5-E0B6B316E78B}" type="slidenum">
              <a:rPr lang="en-US" smtClean="0">
                <a:solidFill>
                  <a:srgbClr val="000000"/>
                </a:solidFill>
              </a:rPr>
              <a:pPr fontAlgn="base">
                <a:spcBef>
                  <a:spcPct val="0"/>
                </a:spcBef>
                <a:spcAft>
                  <a:spcPct val="0"/>
                </a:spcAft>
                <a:defRPr/>
              </a:pPr>
              <a:t>13</a:t>
            </a:fld>
            <a:endParaRPr lang="en-US" smtClean="0">
              <a:solidFill>
                <a:srgbClr val="000000"/>
              </a:solidFill>
            </a:endParaRPr>
          </a:p>
        </p:txBody>
      </p:sp>
      <p:sp>
        <p:nvSpPr>
          <p:cNvPr id="19459" name="Rectangle 2"/>
          <p:cNvSpPr>
            <a:spLocks noGrp="1" noChangeArrowheads="1"/>
          </p:cNvSpPr>
          <p:nvPr>
            <p:ph type="title"/>
          </p:nvPr>
        </p:nvSpPr>
        <p:spPr>
          <a:xfrm>
            <a:off x="457200" y="381000"/>
            <a:ext cx="8305800" cy="1371600"/>
          </a:xfrm>
          <a:ln>
            <a:solidFill>
              <a:schemeClr val="tx2">
                <a:lumMod val="75000"/>
              </a:schemeClr>
            </a:solidFill>
          </a:ln>
        </p:spPr>
        <p:txBody>
          <a:bodyPr/>
          <a:lstStyle/>
          <a:p>
            <a:pPr eaLnBrk="1" hangingPunct="1">
              <a:defRPr/>
            </a:pPr>
            <a:r>
              <a:rPr lang="en-US" i="1" dirty="0" smtClean="0">
                <a:latin typeface="+mn-lt"/>
                <a:cs typeface="Calibri" pitchFamily="34" charset="0"/>
              </a:rPr>
              <a:t>Purpose of the Formative Item Bank</a:t>
            </a:r>
          </a:p>
        </p:txBody>
      </p:sp>
      <p:sp>
        <p:nvSpPr>
          <p:cNvPr id="10244" name="Rectangle 3"/>
          <p:cNvSpPr>
            <a:spLocks noGrp="1" noChangeArrowheads="1"/>
          </p:cNvSpPr>
          <p:nvPr>
            <p:ph type="body" idx="1"/>
          </p:nvPr>
        </p:nvSpPr>
        <p:spPr>
          <a:xfrm>
            <a:off x="457200" y="1676400"/>
            <a:ext cx="8229600" cy="4267200"/>
          </a:xfrm>
        </p:spPr>
        <p:txBody>
          <a:bodyPr/>
          <a:lstStyle/>
          <a:p>
            <a:pPr eaLnBrk="1" hangingPunct="1">
              <a:lnSpc>
                <a:spcPct val="90000"/>
              </a:lnSpc>
              <a:buFontTx/>
              <a:buNone/>
            </a:pPr>
            <a:r>
              <a:rPr lang="en-US" smtClean="0"/>
              <a:t>	</a:t>
            </a:r>
          </a:p>
          <a:p>
            <a:pPr eaLnBrk="1" hangingPunct="1">
              <a:lnSpc>
                <a:spcPct val="90000"/>
              </a:lnSpc>
              <a:buFontTx/>
              <a:buNone/>
            </a:pPr>
            <a:r>
              <a:rPr lang="en-US" smtClean="0"/>
              <a:t>	The purpose of the Formative Item Bank is to provide items and tasks used to assess students’ knowledge while they are learning the state-mandated standards. The items will provide an opportunity for students to show what they know and show teachers what students do and do not understand.</a:t>
            </a:r>
          </a:p>
        </p:txBody>
      </p:sp>
    </p:spTree>
    <p:custDataLst>
      <p:tags r:id="rId1"/>
    </p:custDataLst>
    <p:extLst>
      <p:ext uri="{BB962C8B-B14F-4D97-AF65-F5344CB8AC3E}">
        <p14:creationId xmlns:p14="http://schemas.microsoft.com/office/powerpoint/2010/main" val="25015021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ln>
            <a:solidFill>
              <a:schemeClr val="tx2">
                <a:lumMod val="75000"/>
              </a:schemeClr>
            </a:solidFill>
          </a:ln>
        </p:spPr>
        <p:txBody>
          <a:bodyPr/>
          <a:lstStyle/>
          <a:p>
            <a:pPr>
              <a:defRPr/>
            </a:pPr>
            <a:r>
              <a:rPr lang="en-US" i="1" dirty="0" smtClean="0"/>
              <a:t>The Georgia Formative Item Bank</a:t>
            </a:r>
          </a:p>
        </p:txBody>
      </p:sp>
      <p:sp>
        <p:nvSpPr>
          <p:cNvPr id="11267" name="Content Placeholder 2"/>
          <p:cNvSpPr>
            <a:spLocks noGrp="1"/>
          </p:cNvSpPr>
          <p:nvPr>
            <p:ph idx="1"/>
          </p:nvPr>
        </p:nvSpPr>
        <p:spPr>
          <a:xfrm>
            <a:off x="457200" y="1447800"/>
            <a:ext cx="8229600" cy="4525963"/>
          </a:xfrm>
        </p:spPr>
        <p:txBody>
          <a:bodyPr/>
          <a:lstStyle/>
          <a:p>
            <a:r>
              <a:rPr lang="en-US" sz="2400" smtClean="0"/>
              <a:t>Bank of over 1600+ classroom assessment items aligned with the state’s content standards in ELA and Mathematics</a:t>
            </a:r>
          </a:p>
          <a:p>
            <a:r>
              <a:rPr lang="en-US" sz="2400" smtClean="0"/>
              <a:t>Created for exclusive use in Georgia classrooms</a:t>
            </a:r>
          </a:p>
          <a:p>
            <a:r>
              <a:rPr lang="en-US" sz="2400" smtClean="0"/>
              <a:t>Piloted with Georgia students</a:t>
            </a:r>
          </a:p>
          <a:p>
            <a:r>
              <a:rPr lang="en-US" sz="2400" smtClean="0"/>
              <a:t>Reviewed by Georgia educators</a:t>
            </a:r>
          </a:p>
          <a:p>
            <a:r>
              <a:rPr lang="en-US" sz="2400" smtClean="0"/>
              <a:t>Housed in the Georgia Online Assessment System (OAS)</a:t>
            </a:r>
          </a:p>
          <a:p>
            <a:r>
              <a:rPr lang="en-US" sz="2400" smtClean="0"/>
              <a:t>Preponderance of items at DOK 3 and 4</a:t>
            </a:r>
          </a:p>
          <a:p>
            <a:r>
              <a:rPr lang="en-US" sz="2400" smtClean="0"/>
              <a:t>Item, rubric and scored student sample papers provided</a:t>
            </a:r>
          </a:p>
          <a:p>
            <a:r>
              <a:rPr lang="en-US" sz="2400" smtClean="0"/>
              <a:t>Available to ALL Georgia Teachers!</a:t>
            </a:r>
          </a:p>
          <a:p>
            <a:pPr lvl="1"/>
            <a:r>
              <a:rPr lang="en-US" sz="2000" smtClean="0"/>
              <a:t>700+ items piloted in spring 2012; currently in OAS</a:t>
            </a:r>
          </a:p>
          <a:p>
            <a:pPr lvl="1"/>
            <a:r>
              <a:rPr lang="en-US" sz="2000" smtClean="0"/>
              <a:t>900+ new items piloted in spring 2013; available in OAS fall of 2013</a:t>
            </a:r>
          </a:p>
        </p:txBody>
      </p:sp>
      <p:sp>
        <p:nvSpPr>
          <p:cNvPr id="2" name="Slide Number Placeholder 1"/>
          <p:cNvSpPr>
            <a:spLocks noGrp="1"/>
          </p:cNvSpPr>
          <p:nvPr>
            <p:ph type="sldNum" sz="quarter" idx="11"/>
          </p:nvPr>
        </p:nvSpPr>
        <p:spPr/>
        <p:txBody>
          <a:bodyPr/>
          <a:lstStyle/>
          <a:p>
            <a:pPr>
              <a:defRPr/>
            </a:pPr>
            <a:fld id="{1BB10957-A589-4FEA-BDAC-F37CDBD81C59}" type="slidenum">
              <a:rPr lang="en-US" smtClean="0"/>
              <a:pPr>
                <a:defRPr/>
              </a:pPr>
              <a:t>14</a:t>
            </a:fld>
            <a:endParaRPr lang="en-US"/>
          </a:p>
        </p:txBody>
      </p:sp>
    </p:spTree>
    <p:extLst>
      <p:ext uri="{BB962C8B-B14F-4D97-AF65-F5344CB8AC3E}">
        <p14:creationId xmlns:p14="http://schemas.microsoft.com/office/powerpoint/2010/main" val="23920498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idx="4294967295"/>
          </p:nvPr>
        </p:nvSpPr>
        <p:spPr>
          <a:xfrm>
            <a:off x="457200" y="304800"/>
            <a:ext cx="8229600" cy="838200"/>
          </a:xfrm>
          <a:ln>
            <a:solidFill>
              <a:schemeClr val="tx2">
                <a:lumMod val="75000"/>
              </a:schemeClr>
            </a:solidFill>
          </a:ln>
        </p:spPr>
        <p:txBody>
          <a:bodyPr/>
          <a:lstStyle/>
          <a:p>
            <a:pPr eaLnBrk="1" hangingPunct="1">
              <a:defRPr/>
            </a:pPr>
            <a:r>
              <a:rPr lang="en-US" sz="4000" i="1" dirty="0" smtClean="0"/>
              <a:t>Formative Item Bank Use</a:t>
            </a:r>
          </a:p>
        </p:txBody>
      </p:sp>
      <p:sp>
        <p:nvSpPr>
          <p:cNvPr id="9219" name="Content Placeholder 4"/>
          <p:cNvSpPr>
            <a:spLocks noGrp="1"/>
          </p:cNvSpPr>
          <p:nvPr>
            <p:ph idx="4294967295"/>
          </p:nvPr>
        </p:nvSpPr>
        <p:spPr>
          <a:xfrm>
            <a:off x="533400" y="1295400"/>
            <a:ext cx="8229600" cy="5257800"/>
          </a:xfrm>
        </p:spPr>
        <p:txBody>
          <a:bodyPr/>
          <a:lstStyle/>
          <a:p>
            <a:pPr marL="0" indent="0" eaLnBrk="1" hangingPunct="1">
              <a:lnSpc>
                <a:spcPct val="90000"/>
              </a:lnSpc>
              <a:buFont typeface="Arial" charset="0"/>
              <a:buNone/>
              <a:defRPr/>
            </a:pPr>
            <a:r>
              <a:rPr lang="en-US" sz="2800" dirty="0" smtClean="0"/>
              <a:t>The Georgia Formative Item Bank can be used in order to:</a:t>
            </a:r>
          </a:p>
          <a:p>
            <a:pPr eaLnBrk="1" hangingPunct="1">
              <a:lnSpc>
                <a:spcPct val="90000"/>
              </a:lnSpc>
              <a:defRPr/>
            </a:pPr>
            <a:r>
              <a:rPr lang="en-US" sz="2800" dirty="0" smtClean="0"/>
              <a:t>Prepare students for the more rigorous expectations of the state-mandated standards.</a:t>
            </a:r>
          </a:p>
          <a:p>
            <a:pPr lvl="1" eaLnBrk="1" hangingPunct="1">
              <a:lnSpc>
                <a:spcPct val="90000"/>
              </a:lnSpc>
              <a:defRPr/>
            </a:pPr>
            <a:r>
              <a:rPr lang="en-US" sz="2400" dirty="0" smtClean="0"/>
              <a:t>To show these expectations, students must engage with a variety of item formats beyond multiple-choice</a:t>
            </a:r>
          </a:p>
          <a:p>
            <a:pPr eaLnBrk="1" hangingPunct="1">
              <a:lnSpc>
                <a:spcPct val="90000"/>
              </a:lnSpc>
              <a:defRPr/>
            </a:pPr>
            <a:r>
              <a:rPr lang="en-US" sz="2800" dirty="0" smtClean="0"/>
              <a:t>Provide students practice with open- and constructed-response items</a:t>
            </a:r>
          </a:p>
          <a:p>
            <a:pPr eaLnBrk="1" hangingPunct="1">
              <a:lnSpc>
                <a:spcPct val="90000"/>
              </a:lnSpc>
              <a:defRPr/>
            </a:pPr>
            <a:r>
              <a:rPr lang="en-US" sz="2800" dirty="0" smtClean="0"/>
              <a:t>Provide educators insight and access to evaluating open-ended response items</a:t>
            </a:r>
          </a:p>
          <a:p>
            <a:pPr marL="0" indent="0" eaLnBrk="1" hangingPunct="1">
              <a:lnSpc>
                <a:spcPct val="90000"/>
              </a:lnSpc>
              <a:buFont typeface="Arial" charset="0"/>
              <a:buNone/>
              <a:defRPr/>
            </a:pPr>
            <a:endParaRPr lang="en-US" sz="2800" dirty="0" smtClean="0"/>
          </a:p>
        </p:txBody>
      </p:sp>
      <p:sp>
        <p:nvSpPr>
          <p:cNvPr id="2" name="Slide Number Placeholder 1"/>
          <p:cNvSpPr>
            <a:spLocks noGrp="1"/>
          </p:cNvSpPr>
          <p:nvPr>
            <p:ph type="sldNum" sz="quarter" idx="11"/>
          </p:nvPr>
        </p:nvSpPr>
        <p:spPr/>
        <p:txBody>
          <a:bodyPr/>
          <a:lstStyle/>
          <a:p>
            <a:pPr>
              <a:defRPr/>
            </a:pPr>
            <a:fld id="{64FAF610-063F-4C03-865F-CE04BBA189D7}" type="slidenum">
              <a:rPr lang="en-US" smtClean="0"/>
              <a:pPr>
                <a:defRPr/>
              </a:pPr>
              <a:t>15</a:t>
            </a:fld>
            <a:endParaRPr lang="en-US"/>
          </a:p>
        </p:txBody>
      </p:sp>
    </p:spTree>
    <p:extLst>
      <p:ext uri="{BB962C8B-B14F-4D97-AF65-F5344CB8AC3E}">
        <p14:creationId xmlns:p14="http://schemas.microsoft.com/office/powerpoint/2010/main" val="3955283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3"/>
          <p:cNvSpPr>
            <a:spLocks noGrp="1"/>
          </p:cNvSpPr>
          <p:nvPr>
            <p:ph type="title"/>
          </p:nvPr>
        </p:nvSpPr>
        <p:spPr>
          <a:xfrm>
            <a:off x="457200" y="152400"/>
            <a:ext cx="8229600" cy="914400"/>
          </a:xfrm>
          <a:ln>
            <a:solidFill>
              <a:schemeClr val="tx2">
                <a:lumMod val="75000"/>
              </a:schemeClr>
            </a:solidFill>
          </a:ln>
        </p:spPr>
        <p:txBody>
          <a:bodyPr/>
          <a:lstStyle/>
          <a:p>
            <a:pPr>
              <a:defRPr/>
            </a:pPr>
            <a:r>
              <a:rPr lang="en-US" sz="3600" i="1" dirty="0" smtClean="0"/>
              <a:t>The Nature of Georgia’s Formative Item Bank</a:t>
            </a:r>
          </a:p>
        </p:txBody>
      </p:sp>
      <p:sp>
        <p:nvSpPr>
          <p:cNvPr id="13315" name="Content Placeholder 4"/>
          <p:cNvSpPr>
            <a:spLocks noGrp="1"/>
          </p:cNvSpPr>
          <p:nvPr>
            <p:ph idx="1"/>
          </p:nvPr>
        </p:nvSpPr>
        <p:spPr>
          <a:xfrm>
            <a:off x="381000" y="1066800"/>
            <a:ext cx="8229600" cy="4953000"/>
          </a:xfrm>
        </p:spPr>
        <p:txBody>
          <a:bodyPr/>
          <a:lstStyle/>
          <a:p>
            <a:r>
              <a:rPr lang="en-US" sz="2800" smtClean="0"/>
              <a:t>Items created for Georgia educators as an instructional resource to be used formatively during instruction</a:t>
            </a:r>
          </a:p>
          <a:p>
            <a:pPr lvl="1"/>
            <a:r>
              <a:rPr lang="en-US" sz="2400" smtClean="0"/>
              <a:t>Provide information about student performance throughout the academic year to inform instruction and interventions</a:t>
            </a:r>
          </a:p>
          <a:p>
            <a:pPr lvl="1"/>
            <a:r>
              <a:rPr lang="en-US" sz="2400" smtClean="0"/>
              <a:t>Reteach, remediate, move forward, enrich</a:t>
            </a:r>
          </a:p>
          <a:p>
            <a:pPr lvl="1"/>
            <a:r>
              <a:rPr lang="en-US" sz="2400" smtClean="0"/>
              <a:t>Low stakes; grading discouraged</a:t>
            </a:r>
          </a:p>
          <a:p>
            <a:r>
              <a:rPr lang="en-US" sz="2400" smtClean="0"/>
              <a:t>Support Georgia educators foster learning with an informative tool that keeps students, parents, administrators and educators themselves informed of students’ current position on the pathway to proficiency.</a:t>
            </a:r>
          </a:p>
          <a:p>
            <a:endParaRPr lang="en-US" sz="2400" smtClean="0"/>
          </a:p>
        </p:txBody>
      </p:sp>
      <p:sp>
        <p:nvSpPr>
          <p:cNvPr id="2" name="5-Point Star 1"/>
          <p:cNvSpPr/>
          <p:nvPr/>
        </p:nvSpPr>
        <p:spPr>
          <a:xfrm>
            <a:off x="8032750" y="64008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Slide Number Placeholder 2"/>
          <p:cNvSpPr>
            <a:spLocks noGrp="1"/>
          </p:cNvSpPr>
          <p:nvPr>
            <p:ph type="sldNum" sz="quarter" idx="11"/>
          </p:nvPr>
        </p:nvSpPr>
        <p:spPr/>
        <p:txBody>
          <a:bodyPr/>
          <a:lstStyle/>
          <a:p>
            <a:pPr>
              <a:defRPr/>
            </a:pPr>
            <a:fld id="{B15EC143-89C5-4595-93F6-A4C1C4677B6D}" type="slidenum">
              <a:rPr lang="en-US" smtClean="0"/>
              <a:pPr>
                <a:defRPr/>
              </a:pPr>
              <a:t>16</a:t>
            </a:fld>
            <a:endParaRPr lang="en-US" dirty="0"/>
          </a:p>
        </p:txBody>
      </p:sp>
    </p:spTree>
    <p:extLst>
      <p:ext uri="{BB962C8B-B14F-4D97-AF65-F5344CB8AC3E}">
        <p14:creationId xmlns:p14="http://schemas.microsoft.com/office/powerpoint/2010/main" val="35516292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ln>
            <a:solidFill>
              <a:schemeClr val="tx2">
                <a:lumMod val="75000"/>
              </a:schemeClr>
            </a:solidFill>
          </a:ln>
        </p:spPr>
        <p:txBody>
          <a:bodyPr/>
          <a:lstStyle/>
          <a:p>
            <a:pPr>
              <a:defRPr/>
            </a:pPr>
            <a:r>
              <a:rPr lang="en-US" sz="4000" i="1" dirty="0" smtClean="0"/>
              <a:t>The Nature of Georgia’s Formative Item Bank (continued)</a:t>
            </a:r>
          </a:p>
        </p:txBody>
      </p:sp>
      <p:sp>
        <p:nvSpPr>
          <p:cNvPr id="14339" name="Content Placeholder 2"/>
          <p:cNvSpPr>
            <a:spLocks noGrp="1"/>
          </p:cNvSpPr>
          <p:nvPr>
            <p:ph idx="1"/>
          </p:nvPr>
        </p:nvSpPr>
        <p:spPr/>
        <p:txBody>
          <a:bodyPr/>
          <a:lstStyle/>
          <a:p>
            <a:r>
              <a:rPr lang="en-US" smtClean="0"/>
              <a:t>Aligned with state-mandated content standards in English Language Arts (ELA) and Mathematics, grades 3 – HS</a:t>
            </a:r>
          </a:p>
          <a:p>
            <a:r>
              <a:rPr lang="en-US" smtClean="0"/>
              <a:t>Various formats, but </a:t>
            </a:r>
            <a:r>
              <a:rPr lang="en-US" smtClean="0">
                <a:solidFill>
                  <a:srgbClr val="FF0000"/>
                </a:solidFill>
              </a:rPr>
              <a:t>primarily constructed -  response</a:t>
            </a:r>
            <a:r>
              <a:rPr lang="en-US" smtClean="0"/>
              <a:t>, in order to measure the full expectations of what students need to know and be able to do to be on the trajectory of exiting high school college- and career-ready</a:t>
            </a:r>
          </a:p>
          <a:p>
            <a:endParaRPr lang="en-US" smtClean="0"/>
          </a:p>
        </p:txBody>
      </p:sp>
      <p:sp>
        <p:nvSpPr>
          <p:cNvPr id="4" name="Slide Number Placeholder 3"/>
          <p:cNvSpPr>
            <a:spLocks noGrp="1"/>
          </p:cNvSpPr>
          <p:nvPr>
            <p:ph type="sldNum" sz="quarter" idx="11"/>
          </p:nvPr>
        </p:nvSpPr>
        <p:spPr>
          <a:xfrm>
            <a:off x="6553200" y="6245225"/>
            <a:ext cx="2133600" cy="476250"/>
          </a:xfrm>
        </p:spPr>
        <p:txBody>
          <a:bodyPr/>
          <a:lstStyle/>
          <a:p>
            <a:pPr>
              <a:defRPr/>
            </a:pPr>
            <a:fld id="{E911BA84-659A-440D-A529-0F42D17E4C35}" type="slidenum">
              <a:rPr lang="en-US" smtClean="0"/>
              <a:pPr>
                <a:defRPr/>
              </a:pPr>
              <a:t>17</a:t>
            </a:fld>
            <a:endParaRPr lang="en-US"/>
          </a:p>
        </p:txBody>
      </p:sp>
      <p:pic>
        <p:nvPicPr>
          <p:cNvPr id="143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200" y="6400800"/>
            <a:ext cx="377825"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12914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228600"/>
            <a:ext cx="8229600" cy="792163"/>
          </a:xfrm>
          <a:ln>
            <a:solidFill>
              <a:schemeClr val="tx2">
                <a:lumMod val="75000"/>
              </a:schemeClr>
            </a:solidFill>
          </a:ln>
        </p:spPr>
        <p:txBody>
          <a:bodyPr/>
          <a:lstStyle/>
          <a:p>
            <a:pPr>
              <a:defRPr/>
            </a:pPr>
            <a:r>
              <a:rPr lang="en-US" i="1" dirty="0" smtClean="0"/>
              <a:t>Item Content</a:t>
            </a:r>
          </a:p>
        </p:txBody>
      </p:sp>
      <p:sp>
        <p:nvSpPr>
          <p:cNvPr id="3" name="Content Placeholder 2"/>
          <p:cNvSpPr>
            <a:spLocks noGrp="1"/>
          </p:cNvSpPr>
          <p:nvPr>
            <p:ph idx="1"/>
          </p:nvPr>
        </p:nvSpPr>
        <p:spPr>
          <a:xfrm>
            <a:off x="457200" y="1066800"/>
            <a:ext cx="8229600" cy="4906963"/>
          </a:xfrm>
        </p:spPr>
        <p:txBody>
          <a:bodyPr>
            <a:normAutofit fontScale="92500"/>
          </a:bodyPr>
          <a:lstStyle/>
          <a:p>
            <a:pPr>
              <a:buFont typeface="Arial" pitchFamily="34" charset="0"/>
              <a:buChar char="•"/>
              <a:defRPr/>
            </a:pPr>
            <a:r>
              <a:rPr lang="en-US" dirty="0" smtClean="0"/>
              <a:t>Georgia’s Content Standards</a:t>
            </a:r>
          </a:p>
          <a:p>
            <a:pPr lvl="1">
              <a:buFont typeface="Arial" pitchFamily="34" charset="0"/>
              <a:buChar char="–"/>
              <a:defRPr/>
            </a:pPr>
            <a:r>
              <a:rPr lang="en-US" dirty="0" smtClean="0"/>
              <a:t>Mathematics:  Grades 3 – 8; high school Coordinate Algebra, Analytic Geometry and Advanced Algebra</a:t>
            </a:r>
          </a:p>
          <a:p>
            <a:pPr lvl="1">
              <a:buFont typeface="Arial" pitchFamily="34" charset="0"/>
              <a:buChar char="–"/>
              <a:defRPr/>
            </a:pPr>
            <a:r>
              <a:rPr lang="en-US" dirty="0" smtClean="0"/>
              <a:t>English/Language Arts (including Reading):  Grades 3 – 8; high school 9</a:t>
            </a:r>
            <a:r>
              <a:rPr lang="en-US" baseline="30000" dirty="0" smtClean="0"/>
              <a:t>th</a:t>
            </a:r>
            <a:r>
              <a:rPr lang="en-US" dirty="0" smtClean="0"/>
              <a:t> and 10</a:t>
            </a:r>
            <a:r>
              <a:rPr lang="en-US" baseline="30000" dirty="0" smtClean="0"/>
              <a:t>th</a:t>
            </a:r>
            <a:r>
              <a:rPr lang="en-US" dirty="0" smtClean="0"/>
              <a:t> grade literature and American Literature</a:t>
            </a:r>
          </a:p>
          <a:p>
            <a:pPr>
              <a:buFont typeface="Arial" pitchFamily="34" charset="0"/>
              <a:buChar char="•"/>
              <a:defRPr/>
            </a:pPr>
            <a:r>
              <a:rPr lang="en-US" dirty="0" smtClean="0"/>
              <a:t>Items aligned to multiple standards</a:t>
            </a:r>
          </a:p>
          <a:p>
            <a:pPr lvl="1">
              <a:buFont typeface="Arial" pitchFamily="34" charset="0"/>
              <a:buChar char="–"/>
              <a:defRPr/>
            </a:pPr>
            <a:r>
              <a:rPr lang="en-US" dirty="0" smtClean="0"/>
              <a:t>One primary standard</a:t>
            </a:r>
          </a:p>
          <a:p>
            <a:pPr lvl="1">
              <a:buFont typeface="Arial" pitchFamily="34" charset="0"/>
              <a:buChar char="–"/>
              <a:defRPr/>
            </a:pPr>
            <a:r>
              <a:rPr lang="en-US" dirty="0" smtClean="0"/>
              <a:t>One or more secondary standards</a:t>
            </a:r>
          </a:p>
          <a:p>
            <a:pPr>
              <a:buFont typeface="Arial" pitchFamily="34" charset="0"/>
              <a:buChar char="•"/>
              <a:defRPr/>
            </a:pPr>
            <a:r>
              <a:rPr lang="en-US" dirty="0" smtClean="0"/>
              <a:t>Alignment verified by Georgia educators</a:t>
            </a:r>
            <a:endParaRPr lang="en-US" dirty="0"/>
          </a:p>
        </p:txBody>
      </p:sp>
      <p:sp>
        <p:nvSpPr>
          <p:cNvPr id="2" name="Slide Number Placeholder 1"/>
          <p:cNvSpPr>
            <a:spLocks noGrp="1"/>
          </p:cNvSpPr>
          <p:nvPr>
            <p:ph type="sldNum" sz="quarter" idx="11"/>
          </p:nvPr>
        </p:nvSpPr>
        <p:spPr/>
        <p:txBody>
          <a:bodyPr/>
          <a:lstStyle/>
          <a:p>
            <a:pPr>
              <a:defRPr/>
            </a:pPr>
            <a:fld id="{00E15A26-E7C4-4C40-90EE-16E0F5C8E6A1}" type="slidenum">
              <a:rPr lang="en-US" smtClean="0"/>
              <a:pPr>
                <a:defRPr/>
              </a:pPr>
              <a:t>18</a:t>
            </a:fld>
            <a:endParaRPr lang="en-US"/>
          </a:p>
        </p:txBody>
      </p:sp>
    </p:spTree>
    <p:extLst>
      <p:ext uri="{BB962C8B-B14F-4D97-AF65-F5344CB8AC3E}">
        <p14:creationId xmlns:p14="http://schemas.microsoft.com/office/powerpoint/2010/main" val="23502900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ln>
            <a:solidFill>
              <a:schemeClr val="tx1"/>
            </a:solidFill>
          </a:ln>
        </p:spPr>
        <p:txBody>
          <a:bodyPr/>
          <a:lstStyle/>
          <a:p>
            <a:pPr>
              <a:defRPr/>
            </a:pPr>
            <a:r>
              <a:rPr lang="en-US" dirty="0" smtClean="0"/>
              <a:t>Valuable Features of Formative Items – Mathematics </a:t>
            </a:r>
            <a:r>
              <a:rPr lang="en-US" dirty="0" smtClean="0">
                <a:solidFill>
                  <a:schemeClr val="accent2">
                    <a:lumMod val="75000"/>
                  </a:schemeClr>
                </a:solidFill>
              </a:rPr>
              <a:t>	</a:t>
            </a:r>
          </a:p>
        </p:txBody>
      </p:sp>
      <p:sp>
        <p:nvSpPr>
          <p:cNvPr id="3" name="Content Placeholder 2"/>
          <p:cNvSpPr>
            <a:spLocks noGrp="1"/>
          </p:cNvSpPr>
          <p:nvPr>
            <p:ph idx="1"/>
          </p:nvPr>
        </p:nvSpPr>
        <p:spPr>
          <a:xfrm>
            <a:off x="304800" y="1752600"/>
            <a:ext cx="8229600" cy="4343400"/>
          </a:xfrm>
        </p:spPr>
        <p:txBody>
          <a:bodyPr>
            <a:normAutofit fontScale="92500"/>
          </a:bodyPr>
          <a:lstStyle/>
          <a:p>
            <a:pPr lvl="1">
              <a:buFont typeface="Arial" pitchFamily="34" charset="0"/>
              <a:buChar char="•"/>
              <a:defRPr/>
            </a:pPr>
            <a:r>
              <a:rPr lang="en-US" dirty="0" smtClean="0"/>
              <a:t>Items include intentional focus on assessing processes used by students as well as the required content </a:t>
            </a:r>
          </a:p>
          <a:p>
            <a:pPr lvl="1">
              <a:buFont typeface="Arial" pitchFamily="34" charset="0"/>
              <a:buChar char="•"/>
              <a:defRPr/>
            </a:pPr>
            <a:r>
              <a:rPr lang="en-US" dirty="0" smtClean="0"/>
              <a:t>Items applied in real-world context</a:t>
            </a:r>
          </a:p>
          <a:p>
            <a:pPr lvl="1">
              <a:buFont typeface="Arial" pitchFamily="34" charset="0"/>
              <a:buChar char="•"/>
              <a:defRPr/>
            </a:pPr>
            <a:r>
              <a:rPr lang="en-US" dirty="0" smtClean="0"/>
              <a:t>Writing requirements, such as explanations and reasoning</a:t>
            </a:r>
          </a:p>
          <a:p>
            <a:pPr lvl="1">
              <a:buFont typeface="Arial" pitchFamily="34" charset="0"/>
              <a:buChar char="•"/>
              <a:defRPr/>
            </a:pPr>
            <a:r>
              <a:rPr lang="en-US" dirty="0" smtClean="0"/>
              <a:t>Student responses on constructed-response items/tasks</a:t>
            </a:r>
          </a:p>
          <a:p>
            <a:pPr lvl="2">
              <a:buFont typeface="Calibri" pitchFamily="34" charset="0"/>
              <a:buChar char="−"/>
              <a:defRPr/>
            </a:pPr>
            <a:r>
              <a:rPr lang="en-US" dirty="0" smtClean="0"/>
              <a:t>make student knowledge and skills transparent to teachers</a:t>
            </a:r>
          </a:p>
          <a:p>
            <a:pPr lvl="2">
              <a:buFont typeface="Calibri" pitchFamily="34" charset="0"/>
              <a:buChar char="−"/>
              <a:defRPr/>
            </a:pPr>
            <a:r>
              <a:rPr lang="en-US" dirty="0" smtClean="0"/>
              <a:t>illuminate </a:t>
            </a:r>
            <a:r>
              <a:rPr lang="en-US" dirty="0"/>
              <a:t>student misconceptions </a:t>
            </a:r>
            <a:r>
              <a:rPr lang="en-US" dirty="0" smtClean="0"/>
              <a:t> </a:t>
            </a:r>
          </a:p>
          <a:p>
            <a:pPr lvl="1">
              <a:buFont typeface="Arial" pitchFamily="34" charset="0"/>
              <a:buChar char="–"/>
              <a:defRPr/>
            </a:pPr>
            <a:endParaRPr lang="en-US" dirty="0" smtClean="0"/>
          </a:p>
          <a:p>
            <a:pPr lvl="1">
              <a:buFont typeface="Arial" pitchFamily="34" charset="0"/>
              <a:buChar char="–"/>
              <a:defRPr/>
            </a:pPr>
            <a:endParaRPr lang="en-US" dirty="0"/>
          </a:p>
        </p:txBody>
      </p:sp>
      <p:sp>
        <p:nvSpPr>
          <p:cNvPr id="2" name="Slide Number Placeholder 1"/>
          <p:cNvSpPr>
            <a:spLocks noGrp="1"/>
          </p:cNvSpPr>
          <p:nvPr>
            <p:ph type="sldNum" sz="quarter" idx="11"/>
          </p:nvPr>
        </p:nvSpPr>
        <p:spPr/>
        <p:txBody>
          <a:bodyPr/>
          <a:lstStyle/>
          <a:p>
            <a:pPr>
              <a:defRPr/>
            </a:pPr>
            <a:fld id="{396EA0F9-B09B-49E9-A8BB-0B7ED2D94A80}" type="slidenum">
              <a:rPr lang="en-US" smtClean="0"/>
              <a:pPr>
                <a:defRPr/>
              </a:pPr>
              <a:t>19</a:t>
            </a:fld>
            <a:endParaRPr lang="en-US"/>
          </a:p>
        </p:txBody>
      </p:sp>
    </p:spTree>
    <p:extLst>
      <p:ext uri="{BB962C8B-B14F-4D97-AF65-F5344CB8AC3E}">
        <p14:creationId xmlns:p14="http://schemas.microsoft.com/office/powerpoint/2010/main" val="30132943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 y="152400"/>
            <a:ext cx="8839200" cy="3581400"/>
          </a:xfrm>
        </p:spPr>
        <p:txBody>
          <a:bodyPr/>
          <a:lstStyle/>
          <a:p>
            <a:r>
              <a:rPr lang="en-US" dirty="0" smtClean="0"/>
              <a:t>CCGPS Mathematics</a:t>
            </a:r>
            <a:br>
              <a:rPr lang="en-US" dirty="0" smtClean="0"/>
            </a:br>
            <a:r>
              <a:rPr lang="en-US" dirty="0" smtClean="0"/>
              <a:t>Unit-by-Unit Grade Level Webinar</a:t>
            </a:r>
            <a:r>
              <a:rPr lang="en-US" sz="4000" dirty="0" smtClean="0"/>
              <a:t/>
            </a:r>
            <a:br>
              <a:rPr lang="en-US" sz="4000" dirty="0" smtClean="0"/>
            </a:br>
            <a:r>
              <a:rPr lang="en-US" sz="3200" dirty="0"/>
              <a:t>Accelerated Analytic Geometry B/Advanced Algebra</a:t>
            </a:r>
            <a:br>
              <a:rPr lang="en-US" sz="3200" dirty="0"/>
            </a:br>
            <a:r>
              <a:rPr lang="en-US" sz="3200" dirty="0"/>
              <a:t>Unit </a:t>
            </a:r>
            <a:r>
              <a:rPr lang="en-US" sz="3200" dirty="0" smtClean="0"/>
              <a:t>4: Applications of Probability</a:t>
            </a:r>
            <a:r>
              <a:rPr lang="en-US" sz="4000" dirty="0"/>
              <a:t/>
            </a:r>
            <a:br>
              <a:rPr lang="en-US" sz="4000" dirty="0"/>
            </a:br>
            <a:r>
              <a:rPr lang="en-US" sz="2400" dirty="0" smtClean="0"/>
              <a:t>August 15, </a:t>
            </a:r>
            <a:r>
              <a:rPr lang="en-US" sz="2400" dirty="0"/>
              <a:t>2013</a:t>
            </a:r>
            <a:endParaRPr lang="en-US" sz="2400" dirty="0" smtClean="0"/>
          </a:p>
        </p:txBody>
      </p:sp>
      <p:sp>
        <p:nvSpPr>
          <p:cNvPr id="3" name="Subtitle 2"/>
          <p:cNvSpPr>
            <a:spLocks noGrp="1"/>
          </p:cNvSpPr>
          <p:nvPr>
            <p:ph type="subTitle" idx="1"/>
          </p:nvPr>
        </p:nvSpPr>
        <p:spPr>
          <a:xfrm>
            <a:off x="1295400" y="3733800"/>
            <a:ext cx="6705600" cy="2590800"/>
          </a:xfrm>
        </p:spPr>
        <p:txBody>
          <a:bodyPr rtlCol="0">
            <a:noAutofit/>
          </a:bodyPr>
          <a:lstStyle/>
          <a:p>
            <a:pPr fontAlgn="auto">
              <a:spcAft>
                <a:spcPts val="0"/>
              </a:spcAft>
              <a:buFont typeface="Arial" pitchFamily="34" charset="0"/>
              <a:buNone/>
              <a:defRPr/>
            </a:pPr>
            <a:r>
              <a:rPr lang="en-US" sz="2400" dirty="0" smtClean="0">
                <a:solidFill>
                  <a:schemeClr val="tx1"/>
                </a:solidFill>
              </a:rPr>
              <a:t>James Pratt – </a:t>
            </a:r>
            <a:r>
              <a:rPr lang="en-US" sz="2400" dirty="0" smtClean="0">
                <a:solidFill>
                  <a:schemeClr val="tx1"/>
                </a:solidFill>
                <a:hlinkClick r:id="rId3"/>
              </a:rPr>
              <a:t>jpratt@doe.k12.ga.us</a:t>
            </a:r>
            <a:endParaRPr lang="en-US" sz="2400" dirty="0" smtClean="0">
              <a:solidFill>
                <a:schemeClr val="tx1"/>
              </a:solidFill>
            </a:endParaRPr>
          </a:p>
          <a:p>
            <a:pPr fontAlgn="auto">
              <a:spcAft>
                <a:spcPts val="0"/>
              </a:spcAft>
              <a:buFont typeface="Arial" pitchFamily="34" charset="0"/>
              <a:buNone/>
              <a:defRPr/>
            </a:pPr>
            <a:r>
              <a:rPr lang="en-US" sz="2400" dirty="0" smtClean="0">
                <a:solidFill>
                  <a:schemeClr val="tx1"/>
                </a:solidFill>
              </a:rPr>
              <a:t>Brooke Kline – </a:t>
            </a:r>
            <a:r>
              <a:rPr lang="en-US" sz="2400" dirty="0" smtClean="0">
                <a:solidFill>
                  <a:schemeClr val="tx1"/>
                </a:solidFill>
                <a:hlinkClick r:id="rId4"/>
              </a:rPr>
              <a:t>bkline@doe.k12.ga.us</a:t>
            </a:r>
            <a:endParaRPr lang="en-US" sz="2400" dirty="0" smtClean="0">
              <a:solidFill>
                <a:schemeClr val="tx1"/>
              </a:solidFill>
            </a:endParaRPr>
          </a:p>
          <a:p>
            <a:pPr fontAlgn="auto">
              <a:spcAft>
                <a:spcPts val="0"/>
              </a:spcAft>
              <a:buFont typeface="Arial" pitchFamily="34" charset="0"/>
              <a:buNone/>
              <a:defRPr/>
            </a:pPr>
            <a:r>
              <a:rPr lang="en-US" sz="2400" dirty="0" smtClean="0">
                <a:solidFill>
                  <a:schemeClr val="tx1"/>
                </a:solidFill>
              </a:rPr>
              <a:t>Secondary Mathematics Specialists</a:t>
            </a:r>
          </a:p>
          <a:p>
            <a:pPr fontAlgn="auto">
              <a:spcAft>
                <a:spcPts val="0"/>
              </a:spcAft>
              <a:buFont typeface="Arial" pitchFamily="34" charset="0"/>
              <a:buNone/>
              <a:defRPr/>
            </a:pPr>
            <a:endParaRPr lang="en-US" sz="1100" dirty="0" smtClean="0">
              <a:solidFill>
                <a:schemeClr val="tx1"/>
              </a:solidFill>
            </a:endParaRPr>
          </a:p>
          <a:p>
            <a:pPr fontAlgn="auto">
              <a:spcAft>
                <a:spcPts val="0"/>
              </a:spcAft>
              <a:buFont typeface="Arial" pitchFamily="34" charset="0"/>
              <a:buNone/>
              <a:defRPr/>
            </a:pPr>
            <a:r>
              <a:rPr lang="en-US" sz="2400" dirty="0" smtClean="0">
                <a:solidFill>
                  <a:schemeClr val="tx1"/>
                </a:solidFill>
              </a:rPr>
              <a:t>These materials are for nonprofit educational purposes only.  Any other use may constitute copyright infringement. </a:t>
            </a:r>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5" cstate="print"/>
          <a:srcRect/>
          <a:stretch>
            <a:fillRect/>
          </a:stretch>
        </p:blipFill>
        <p:spPr bwMode="auto">
          <a:xfrm>
            <a:off x="7924800" y="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21369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381000"/>
            <a:ext cx="7772400" cy="792163"/>
          </a:xfrm>
          <a:ln>
            <a:solidFill>
              <a:schemeClr val="accent1">
                <a:lumMod val="75000"/>
              </a:schemeClr>
            </a:solidFill>
          </a:ln>
        </p:spPr>
        <p:txBody>
          <a:bodyPr/>
          <a:lstStyle/>
          <a:p>
            <a:pPr>
              <a:defRPr/>
            </a:pPr>
            <a:r>
              <a:rPr lang="en-US" i="1" dirty="0" smtClean="0"/>
              <a:t>Item Formats</a:t>
            </a:r>
          </a:p>
        </p:txBody>
      </p:sp>
      <p:sp>
        <p:nvSpPr>
          <p:cNvPr id="3" name="Content Placeholder 2"/>
          <p:cNvSpPr>
            <a:spLocks noGrp="1"/>
          </p:cNvSpPr>
          <p:nvPr>
            <p:ph idx="1"/>
          </p:nvPr>
        </p:nvSpPr>
        <p:spPr>
          <a:xfrm>
            <a:off x="457200" y="1371600"/>
            <a:ext cx="8229600" cy="4525963"/>
          </a:xfrm>
        </p:spPr>
        <p:txBody>
          <a:bodyPr>
            <a:normAutofit fontScale="92500" lnSpcReduction="20000"/>
          </a:bodyPr>
          <a:lstStyle/>
          <a:p>
            <a:pPr>
              <a:buFont typeface="Arial" pitchFamily="34" charset="0"/>
              <a:buChar char="•"/>
              <a:defRPr/>
            </a:pPr>
            <a:r>
              <a:rPr lang="en-US" dirty="0" smtClean="0"/>
              <a:t>Multiple Choice</a:t>
            </a:r>
          </a:p>
          <a:p>
            <a:pPr>
              <a:buFont typeface="Arial" pitchFamily="34" charset="0"/>
              <a:buChar char="•"/>
              <a:defRPr/>
            </a:pPr>
            <a:r>
              <a:rPr lang="en-US" dirty="0" smtClean="0">
                <a:solidFill>
                  <a:srgbClr val="FF0000"/>
                </a:solidFill>
              </a:rPr>
              <a:t>Primarily</a:t>
            </a:r>
            <a:r>
              <a:rPr lang="en-US" dirty="0" smtClean="0"/>
              <a:t> </a:t>
            </a:r>
            <a:r>
              <a:rPr lang="en-US" dirty="0">
                <a:solidFill>
                  <a:srgbClr val="FF0000"/>
                </a:solidFill>
              </a:rPr>
              <a:t>Constructed-response </a:t>
            </a:r>
          </a:p>
          <a:p>
            <a:pPr lvl="1">
              <a:buFont typeface="Arial" pitchFamily="34" charset="0"/>
              <a:buChar char="–"/>
              <a:defRPr/>
            </a:pPr>
            <a:r>
              <a:rPr lang="en-US" dirty="0"/>
              <a:t>Extended Response</a:t>
            </a:r>
          </a:p>
          <a:p>
            <a:pPr lvl="1">
              <a:buFont typeface="Arial" pitchFamily="34" charset="0"/>
              <a:buChar char="–"/>
              <a:defRPr/>
            </a:pPr>
            <a:r>
              <a:rPr lang="en-US" dirty="0" err="1"/>
              <a:t>Scaffolded</a:t>
            </a:r>
            <a:endParaRPr lang="en-US" dirty="0"/>
          </a:p>
          <a:p>
            <a:pPr>
              <a:buFont typeface="Arial" pitchFamily="34" charset="0"/>
              <a:buChar char="•"/>
              <a:defRPr/>
            </a:pPr>
            <a:r>
              <a:rPr lang="en-US" dirty="0" smtClean="0"/>
              <a:t>Constructed-response items require students to provide explanations/rationales, provide evidence, and/or to show work </a:t>
            </a:r>
          </a:p>
          <a:p>
            <a:pPr>
              <a:buFont typeface="Arial" pitchFamily="34" charset="0"/>
              <a:buChar char="•"/>
              <a:defRPr/>
            </a:pPr>
            <a:r>
              <a:rPr lang="en-US" dirty="0" smtClean="0"/>
              <a:t>Preponderance of items at DOK 3 and 4</a:t>
            </a:r>
          </a:p>
          <a:p>
            <a:pPr>
              <a:buFont typeface="Arial" pitchFamily="34" charset="0"/>
              <a:buChar char="•"/>
              <a:defRPr/>
            </a:pPr>
            <a:r>
              <a:rPr lang="en-US" dirty="0" smtClean="0"/>
              <a:t>Provide teachers with evidence of true student understanding of content and process</a:t>
            </a:r>
          </a:p>
          <a:p>
            <a:pPr>
              <a:buFont typeface="Arial" pitchFamily="34" charset="0"/>
              <a:buChar char="•"/>
              <a:defRPr/>
            </a:pPr>
            <a:endParaRPr lang="en-US" dirty="0"/>
          </a:p>
        </p:txBody>
      </p:sp>
      <p:sp>
        <p:nvSpPr>
          <p:cNvPr id="2" name="Slide Number Placeholder 1"/>
          <p:cNvSpPr>
            <a:spLocks noGrp="1"/>
          </p:cNvSpPr>
          <p:nvPr>
            <p:ph type="sldNum" sz="quarter" idx="11"/>
          </p:nvPr>
        </p:nvSpPr>
        <p:spPr/>
        <p:txBody>
          <a:bodyPr/>
          <a:lstStyle/>
          <a:p>
            <a:pPr>
              <a:defRPr/>
            </a:pPr>
            <a:fld id="{35E7152A-073E-4A3E-A0B4-78844C4131C9}" type="slidenum">
              <a:rPr lang="en-US" smtClean="0"/>
              <a:pPr>
                <a:defRPr/>
              </a:pPr>
              <a:t>20</a:t>
            </a:fld>
            <a:endParaRPr lang="en-US"/>
          </a:p>
        </p:txBody>
      </p:sp>
    </p:spTree>
    <p:extLst>
      <p:ext uri="{BB962C8B-B14F-4D97-AF65-F5344CB8AC3E}">
        <p14:creationId xmlns:p14="http://schemas.microsoft.com/office/powerpoint/2010/main" val="8265478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idx="4294967295"/>
          </p:nvPr>
        </p:nvSpPr>
        <p:spPr>
          <a:ln>
            <a:solidFill>
              <a:schemeClr val="tx2">
                <a:lumMod val="75000"/>
              </a:schemeClr>
            </a:solidFill>
          </a:ln>
        </p:spPr>
        <p:txBody>
          <a:bodyPr/>
          <a:lstStyle/>
          <a:p>
            <a:pPr>
              <a:defRPr/>
            </a:pPr>
            <a:r>
              <a:rPr lang="en-US" i="1" dirty="0" smtClean="0"/>
              <a:t>Multiple Choice Items</a:t>
            </a:r>
          </a:p>
        </p:txBody>
      </p:sp>
      <p:sp>
        <p:nvSpPr>
          <p:cNvPr id="18435" name="Content Placeholder 2"/>
          <p:cNvSpPr>
            <a:spLocks noGrp="1"/>
          </p:cNvSpPr>
          <p:nvPr>
            <p:ph idx="4294967295"/>
          </p:nvPr>
        </p:nvSpPr>
        <p:spPr>
          <a:xfrm>
            <a:off x="457200" y="1295400"/>
            <a:ext cx="8229600" cy="4648200"/>
          </a:xfrm>
        </p:spPr>
        <p:txBody>
          <a:bodyPr/>
          <a:lstStyle/>
          <a:p>
            <a:endParaRPr lang="en-US" sz="2000" smtClean="0">
              <a:solidFill>
                <a:srgbClr val="663300"/>
              </a:solidFill>
            </a:endParaRPr>
          </a:p>
          <a:p>
            <a:r>
              <a:rPr lang="en-US" smtClean="0"/>
              <a:t>Have four answer options</a:t>
            </a:r>
          </a:p>
          <a:p>
            <a:r>
              <a:rPr lang="en-US" smtClean="0"/>
              <a:t>Distractors (incorrect answers) should be believable and represent common conceptual and/or application errors</a:t>
            </a:r>
          </a:p>
          <a:p>
            <a:r>
              <a:rPr lang="en-US" smtClean="0"/>
              <a:t>Distractor rationales should assist teachers to identify specific student misconceptions to inform instruction</a:t>
            </a:r>
          </a:p>
          <a:p>
            <a:pPr>
              <a:buFontTx/>
              <a:buNone/>
            </a:pPr>
            <a:endParaRPr lang="en-US" smtClean="0">
              <a:solidFill>
                <a:srgbClr val="663300"/>
              </a:solidFill>
            </a:endParaRPr>
          </a:p>
          <a:p>
            <a:endParaRPr lang="en-US" smtClean="0"/>
          </a:p>
        </p:txBody>
      </p:sp>
      <p:sp>
        <p:nvSpPr>
          <p:cNvPr id="18436" name="Slide Number Placeholder 3"/>
          <p:cNvSpPr txBox="1">
            <a:spLocks noGrp="1"/>
          </p:cNvSpPr>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66444EA5-8005-45EA-9EAB-A60B531EBD38}" type="slidenum">
              <a:rPr lang="en-US" sz="1400"/>
              <a:pPr algn="ctr"/>
              <a:t>21</a:t>
            </a:fld>
            <a:endParaRPr lang="en-US" sz="1400"/>
          </a:p>
        </p:txBody>
      </p:sp>
      <p:sp>
        <p:nvSpPr>
          <p:cNvPr id="2" name="Slide Number Placeholder 1"/>
          <p:cNvSpPr>
            <a:spLocks noGrp="1"/>
          </p:cNvSpPr>
          <p:nvPr>
            <p:ph type="sldNum" sz="quarter" idx="11"/>
          </p:nvPr>
        </p:nvSpPr>
        <p:spPr/>
        <p:txBody>
          <a:bodyPr/>
          <a:lstStyle/>
          <a:p>
            <a:pPr>
              <a:defRPr/>
            </a:pPr>
            <a:fld id="{F1E9EF1E-B0C3-412C-95BB-69D6E65F2D92}" type="slidenum">
              <a:rPr lang="en-US" smtClean="0"/>
              <a:pPr>
                <a:defRPr/>
              </a:pPr>
              <a:t>21</a:t>
            </a:fld>
            <a:endParaRPr lang="en-US"/>
          </a:p>
        </p:txBody>
      </p:sp>
    </p:spTree>
    <p:custDataLst>
      <p:tags r:id="rId1"/>
    </p:custDataLst>
    <p:extLst>
      <p:ext uri="{BB962C8B-B14F-4D97-AF65-F5344CB8AC3E}">
        <p14:creationId xmlns:p14="http://schemas.microsoft.com/office/powerpoint/2010/main" val="39027732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ln>
            <a:solidFill>
              <a:schemeClr val="accent1">
                <a:lumMod val="75000"/>
              </a:schemeClr>
            </a:solidFill>
          </a:ln>
        </p:spPr>
        <p:txBody>
          <a:bodyPr/>
          <a:lstStyle/>
          <a:p>
            <a:pPr>
              <a:defRPr/>
            </a:pPr>
            <a:r>
              <a:rPr lang="en-US" i="1" dirty="0" smtClean="0"/>
              <a:t>Extended Response Items</a:t>
            </a:r>
          </a:p>
        </p:txBody>
      </p:sp>
      <p:sp>
        <p:nvSpPr>
          <p:cNvPr id="19459" name="Content Placeholder 2"/>
          <p:cNvSpPr>
            <a:spLocks noGrp="1"/>
          </p:cNvSpPr>
          <p:nvPr>
            <p:ph idx="1"/>
          </p:nvPr>
        </p:nvSpPr>
        <p:spPr>
          <a:xfrm>
            <a:off x="457200" y="1371600"/>
            <a:ext cx="8229600" cy="4648200"/>
          </a:xfrm>
        </p:spPr>
        <p:txBody>
          <a:bodyPr/>
          <a:lstStyle/>
          <a:p>
            <a:r>
              <a:rPr lang="en-US" smtClean="0"/>
              <a:t>May address multiple standards, multiple domains, and/or multiple areas of the curriculum </a:t>
            </a:r>
          </a:p>
          <a:p>
            <a:r>
              <a:rPr lang="en-US" smtClean="0"/>
              <a:t>May allow for multiple correct responses and/or varying methods of arriving at a correct answer</a:t>
            </a:r>
          </a:p>
          <a:p>
            <a:r>
              <a:rPr lang="en-US" smtClean="0"/>
              <a:t>Scored through use of a rubric and associated student exemplars</a:t>
            </a:r>
          </a:p>
          <a:p>
            <a:endParaRPr lang="en-US" smtClean="0"/>
          </a:p>
          <a:p>
            <a:endParaRPr lang="en-US" smtClean="0"/>
          </a:p>
        </p:txBody>
      </p:sp>
      <p:sp>
        <p:nvSpPr>
          <p:cNvPr id="4" name="Slide Number Placeholder 3"/>
          <p:cNvSpPr>
            <a:spLocks noGrp="1"/>
          </p:cNvSpPr>
          <p:nvPr>
            <p:ph type="sldNum" sz="quarter" idx="11"/>
          </p:nvPr>
        </p:nvSpPr>
        <p:spPr>
          <a:xfrm>
            <a:off x="3124200" y="6245225"/>
            <a:ext cx="2895600" cy="476250"/>
          </a:xfrm>
        </p:spPr>
        <p:txBody>
          <a:bodyPr/>
          <a:lstStyle/>
          <a:p>
            <a:pPr algn="ctr">
              <a:defRPr/>
            </a:pPr>
            <a:fld id="{6E8F6C9B-367C-4F91-8BB0-53DDC600DF8A}" type="slidenum">
              <a:rPr lang="en-US" smtClean="0"/>
              <a:pPr algn="ctr">
                <a:defRPr/>
              </a:pPr>
              <a:t>22</a:t>
            </a:fld>
            <a:endParaRPr lang="en-US"/>
          </a:p>
        </p:txBody>
      </p:sp>
    </p:spTree>
    <p:custDataLst>
      <p:tags r:id="rId1"/>
    </p:custDataLst>
    <p:extLst>
      <p:ext uri="{BB962C8B-B14F-4D97-AF65-F5344CB8AC3E}">
        <p14:creationId xmlns:p14="http://schemas.microsoft.com/office/powerpoint/2010/main" val="38741954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z="4000" smtClean="0"/>
              <a:t>Example of Extended Response Item </a:t>
            </a:r>
            <a:r>
              <a:rPr lang="en-US" smtClean="0"/>
              <a:t/>
            </a:r>
            <a:br>
              <a:rPr lang="en-US" smtClean="0"/>
            </a:br>
            <a:r>
              <a:rPr lang="en-US" sz="3200" smtClean="0"/>
              <a:t>Math—Advanced Algebra</a:t>
            </a:r>
          </a:p>
        </p:txBody>
      </p:sp>
      <p:sp>
        <p:nvSpPr>
          <p:cNvPr id="4" name="Slide Number Placeholder 3"/>
          <p:cNvSpPr>
            <a:spLocks noGrp="1"/>
          </p:cNvSpPr>
          <p:nvPr>
            <p:ph type="sldNum" sz="quarter" idx="11"/>
          </p:nvPr>
        </p:nvSpPr>
        <p:spPr/>
        <p:txBody>
          <a:bodyPr/>
          <a:lstStyle/>
          <a:p>
            <a:pPr>
              <a:defRPr/>
            </a:pPr>
            <a:fld id="{D9C7F948-DA9C-4211-97E2-0E20C4262F42}" type="slidenum">
              <a:rPr lang="en-US" smtClean="0"/>
              <a:pPr>
                <a:defRPr/>
              </a:pPr>
              <a:t>23</a:t>
            </a:fld>
            <a:endParaRPr lang="en-US"/>
          </a:p>
        </p:txBody>
      </p:sp>
      <p:pic>
        <p:nvPicPr>
          <p:cNvPr id="2048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t="8594"/>
          <a:stretch>
            <a:fillRect/>
          </a:stretch>
        </p:blipFill>
        <p:spPr bwMode="auto">
          <a:xfrm>
            <a:off x="1371600" y="2006600"/>
            <a:ext cx="5715000" cy="42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5" name="TextBox 10"/>
          <p:cNvSpPr txBox="1">
            <a:spLocks noChangeArrowheads="1"/>
          </p:cNvSpPr>
          <p:nvPr/>
        </p:nvSpPr>
        <p:spPr bwMode="auto">
          <a:xfrm>
            <a:off x="838200" y="1600200"/>
            <a:ext cx="7724775" cy="36988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Advanced Algebra, Standards A.REI.2; A.REI.4; A.APR.6, A.REI.1; DOK 3</a:t>
            </a:r>
          </a:p>
        </p:txBody>
      </p:sp>
      <p:pic>
        <p:nvPicPr>
          <p:cNvPr id="2048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6364288"/>
            <a:ext cx="2578100"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29690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81000" y="274638"/>
            <a:ext cx="8305800" cy="868362"/>
          </a:xfrm>
          <a:ln>
            <a:solidFill>
              <a:schemeClr val="accent1">
                <a:lumMod val="75000"/>
              </a:schemeClr>
            </a:solidFill>
          </a:ln>
        </p:spPr>
        <p:txBody>
          <a:bodyPr/>
          <a:lstStyle/>
          <a:p>
            <a:pPr>
              <a:defRPr/>
            </a:pPr>
            <a:r>
              <a:rPr lang="en-US" i="1" dirty="0" err="1" smtClean="0"/>
              <a:t>Scaffolded</a:t>
            </a:r>
            <a:r>
              <a:rPr lang="en-US" i="1" dirty="0" smtClean="0"/>
              <a:t> Items</a:t>
            </a:r>
          </a:p>
        </p:txBody>
      </p:sp>
      <p:sp>
        <p:nvSpPr>
          <p:cNvPr id="21507" name="Content Placeholder 2"/>
          <p:cNvSpPr>
            <a:spLocks noGrp="1"/>
          </p:cNvSpPr>
          <p:nvPr>
            <p:ph idx="1"/>
          </p:nvPr>
        </p:nvSpPr>
        <p:spPr>
          <a:xfrm>
            <a:off x="457200" y="1295400"/>
            <a:ext cx="8229600" cy="4525963"/>
          </a:xfrm>
        </p:spPr>
        <p:txBody>
          <a:bodyPr/>
          <a:lstStyle/>
          <a:p>
            <a:r>
              <a:rPr lang="en-US" smtClean="0"/>
              <a:t>Include a sequence of items or tasks</a:t>
            </a:r>
          </a:p>
          <a:p>
            <a:r>
              <a:rPr lang="en-US" smtClean="0"/>
              <a:t>Designed to demonstrate deeper understanding</a:t>
            </a:r>
          </a:p>
          <a:p>
            <a:r>
              <a:rPr lang="en-US" smtClean="0"/>
              <a:t>May be multi-standard and multi-domain</a:t>
            </a:r>
          </a:p>
          <a:p>
            <a:r>
              <a:rPr lang="en-US" smtClean="0"/>
              <a:t>May guide a student to mapping out a response to a more extended task</a:t>
            </a:r>
          </a:p>
          <a:p>
            <a:r>
              <a:rPr lang="en-US" smtClean="0"/>
              <a:t>Scored through use of a rubric and associated student exemplars</a:t>
            </a:r>
          </a:p>
          <a:p>
            <a:endParaRPr lang="en-US" smtClean="0"/>
          </a:p>
          <a:p>
            <a:endParaRPr lang="en-US" smtClean="0"/>
          </a:p>
        </p:txBody>
      </p:sp>
      <p:sp>
        <p:nvSpPr>
          <p:cNvPr id="12292" name="Slide Number Placeholder 3"/>
          <p:cNvSpPr>
            <a:spLocks noGrp="1"/>
          </p:cNvSpPr>
          <p:nvPr>
            <p:ph type="sldNum" sz="quarter" idx="11"/>
          </p:nvPr>
        </p:nvSpPr>
        <p:spPr bwMode="auto">
          <a:xfrm>
            <a:off x="6019800" y="6381750"/>
            <a:ext cx="2895600" cy="476250"/>
          </a:xfrm>
          <a:ln>
            <a:miter lim="800000"/>
            <a:headEnd/>
            <a:tailEnd/>
          </a:ln>
        </p:spPr>
        <p:txBody>
          <a:bodyPr wrap="square" numCol="1" anchorCtr="0" compatLnSpc="1">
            <a:prstTxWarp prst="textNoShape">
              <a:avLst/>
            </a:prstTxWarp>
          </a:bodyPr>
          <a:lstStyle/>
          <a:p>
            <a:pPr fontAlgn="base">
              <a:spcBef>
                <a:spcPct val="0"/>
              </a:spcBef>
              <a:spcAft>
                <a:spcPct val="0"/>
              </a:spcAft>
              <a:defRPr/>
            </a:pPr>
            <a:fld id="{2E1D1D0A-1DCD-40C5-A9F8-B5BA45CAC01D}" type="slidenum">
              <a:rPr lang="en-US" smtClean="0">
                <a:solidFill>
                  <a:schemeClr val="tx1"/>
                </a:solidFill>
              </a:rPr>
              <a:pPr fontAlgn="base">
                <a:spcBef>
                  <a:spcPct val="0"/>
                </a:spcBef>
                <a:spcAft>
                  <a:spcPct val="0"/>
                </a:spcAft>
                <a:defRPr/>
              </a:pPr>
              <a:t>24</a:t>
            </a:fld>
            <a:endParaRPr lang="en-US" smtClean="0">
              <a:solidFill>
                <a:schemeClr val="tx1"/>
              </a:solidFill>
            </a:endParaRPr>
          </a:p>
        </p:txBody>
      </p:sp>
    </p:spTree>
    <p:custDataLst>
      <p:tags r:id="rId1"/>
    </p:custDataLst>
    <p:extLst>
      <p:ext uri="{BB962C8B-B14F-4D97-AF65-F5344CB8AC3E}">
        <p14:creationId xmlns:p14="http://schemas.microsoft.com/office/powerpoint/2010/main" val="25139492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Example of Scaffolded Item</a:t>
            </a:r>
            <a:br>
              <a:rPr lang="en-US" smtClean="0"/>
            </a:br>
            <a:r>
              <a:rPr lang="en-US" smtClean="0"/>
              <a:t>Math—Analytic Geometry  </a:t>
            </a:r>
          </a:p>
        </p:txBody>
      </p:sp>
      <p:sp>
        <p:nvSpPr>
          <p:cNvPr id="4" name="Slide Number Placeholder 3"/>
          <p:cNvSpPr>
            <a:spLocks noGrp="1"/>
          </p:cNvSpPr>
          <p:nvPr>
            <p:ph type="sldNum" sz="quarter" idx="11"/>
          </p:nvPr>
        </p:nvSpPr>
        <p:spPr/>
        <p:txBody>
          <a:bodyPr/>
          <a:lstStyle/>
          <a:p>
            <a:pPr>
              <a:defRPr/>
            </a:pPr>
            <a:fld id="{D1210477-5C4A-4456-9C7B-1053C8D94309}" type="slidenum">
              <a:rPr lang="en-US" smtClean="0"/>
              <a:pPr>
                <a:defRPr/>
              </a:pPr>
              <a:t>25</a:t>
            </a:fld>
            <a:endParaRPr lang="en-US"/>
          </a:p>
        </p:txBody>
      </p:sp>
      <p:pic>
        <p:nvPicPr>
          <p:cNvPr id="2253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525" t="6619" r="-2"/>
          <a:stretch>
            <a:fillRect/>
          </a:stretch>
        </p:blipFill>
        <p:spPr>
          <a:xfrm>
            <a:off x="2286000" y="1900238"/>
            <a:ext cx="4659313" cy="457676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3" name="TextBox 5"/>
          <p:cNvSpPr txBox="1">
            <a:spLocks noChangeArrowheads="1"/>
          </p:cNvSpPr>
          <p:nvPr/>
        </p:nvSpPr>
        <p:spPr bwMode="auto">
          <a:xfrm>
            <a:off x="1295400" y="1447800"/>
            <a:ext cx="6049963" cy="36988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Analystic Geometry Standards G.SRT.6; G.SRT.5; DOK 4</a:t>
            </a:r>
          </a:p>
        </p:txBody>
      </p:sp>
      <p:pic>
        <p:nvPicPr>
          <p:cNvPr id="2253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6380163"/>
            <a:ext cx="2578100"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20468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533400"/>
            <a:ext cx="8229600" cy="715963"/>
          </a:xfrm>
          <a:ln>
            <a:solidFill>
              <a:schemeClr val="accent1">
                <a:lumMod val="75000"/>
              </a:schemeClr>
            </a:solidFill>
          </a:ln>
        </p:spPr>
        <p:txBody>
          <a:bodyPr/>
          <a:lstStyle/>
          <a:p>
            <a:pPr>
              <a:defRPr/>
            </a:pPr>
            <a:r>
              <a:rPr lang="en-US" i="1" dirty="0" smtClean="0"/>
              <a:t>Rubrics</a:t>
            </a:r>
          </a:p>
        </p:txBody>
      </p:sp>
      <p:sp>
        <p:nvSpPr>
          <p:cNvPr id="23555" name="Content Placeholder 2"/>
          <p:cNvSpPr>
            <a:spLocks noGrp="1"/>
          </p:cNvSpPr>
          <p:nvPr>
            <p:ph idx="1"/>
          </p:nvPr>
        </p:nvSpPr>
        <p:spPr>
          <a:xfrm>
            <a:off x="838200" y="1600200"/>
            <a:ext cx="7239000" cy="4525963"/>
          </a:xfrm>
        </p:spPr>
        <p:txBody>
          <a:bodyPr/>
          <a:lstStyle/>
          <a:p>
            <a:r>
              <a:rPr lang="en-US" sz="3600" smtClean="0"/>
              <a:t>Holistic</a:t>
            </a:r>
          </a:p>
          <a:p>
            <a:r>
              <a:rPr lang="en-US" sz="3600" smtClean="0"/>
              <a:t>5-point scale (0 – 4)</a:t>
            </a:r>
          </a:p>
          <a:p>
            <a:pPr lvl="1"/>
            <a:r>
              <a:rPr lang="en-US" sz="3200" smtClean="0"/>
              <a:t>4: Thoroughly Demonstrated</a:t>
            </a:r>
          </a:p>
          <a:p>
            <a:pPr lvl="1"/>
            <a:r>
              <a:rPr lang="en-US" sz="3200" smtClean="0"/>
              <a:t>3: Clearly Demonstrated</a:t>
            </a:r>
          </a:p>
          <a:p>
            <a:pPr lvl="1"/>
            <a:r>
              <a:rPr lang="en-US" sz="3200" smtClean="0"/>
              <a:t>2: Basically Demonstrated</a:t>
            </a:r>
          </a:p>
          <a:p>
            <a:pPr lvl="1"/>
            <a:r>
              <a:rPr lang="en-US" sz="3200" smtClean="0"/>
              <a:t>1: Minimally Demonstrated</a:t>
            </a:r>
          </a:p>
          <a:p>
            <a:pPr lvl="1"/>
            <a:r>
              <a:rPr lang="en-US" sz="3200" smtClean="0"/>
              <a:t>0: Incorrect or Irrelevant</a:t>
            </a:r>
          </a:p>
          <a:p>
            <a:pPr lvl="1"/>
            <a:endParaRPr lang="en-US" smtClean="0"/>
          </a:p>
        </p:txBody>
      </p:sp>
      <p:sp>
        <p:nvSpPr>
          <p:cNvPr id="2" name="Slide Number Placeholder 1"/>
          <p:cNvSpPr>
            <a:spLocks noGrp="1"/>
          </p:cNvSpPr>
          <p:nvPr>
            <p:ph type="sldNum" sz="quarter" idx="11"/>
          </p:nvPr>
        </p:nvSpPr>
        <p:spPr/>
        <p:txBody>
          <a:bodyPr/>
          <a:lstStyle/>
          <a:p>
            <a:pPr>
              <a:defRPr/>
            </a:pPr>
            <a:fld id="{6EB928E6-2CD2-47B9-8C93-DB61ED5BB1B7}" type="slidenum">
              <a:rPr lang="en-US" smtClean="0"/>
              <a:pPr>
                <a:defRPr/>
              </a:pPr>
              <a:t>26</a:t>
            </a:fld>
            <a:endParaRPr lang="en-US"/>
          </a:p>
        </p:txBody>
      </p:sp>
    </p:spTree>
    <p:extLst>
      <p:ext uri="{BB962C8B-B14F-4D97-AF65-F5344CB8AC3E}">
        <p14:creationId xmlns:p14="http://schemas.microsoft.com/office/powerpoint/2010/main" val="10350067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533400" y="152400"/>
            <a:ext cx="8077200" cy="914400"/>
          </a:xfrm>
          <a:ln>
            <a:solidFill>
              <a:schemeClr val="tx2"/>
            </a:solidFill>
            <a:miter lim="800000"/>
            <a:headEnd/>
            <a:tailEnd/>
          </a:ln>
        </p:spPr>
        <p:txBody>
          <a:bodyPr/>
          <a:lstStyle/>
          <a:p>
            <a:r>
              <a:rPr lang="en-US" smtClean="0"/>
              <a:t>Rubric</a:t>
            </a:r>
          </a:p>
        </p:txBody>
      </p:sp>
      <p:sp>
        <p:nvSpPr>
          <p:cNvPr id="4" name="Slide Number Placeholder 3"/>
          <p:cNvSpPr>
            <a:spLocks noGrp="1"/>
          </p:cNvSpPr>
          <p:nvPr>
            <p:ph type="sldNum" sz="quarter" idx="11"/>
          </p:nvPr>
        </p:nvSpPr>
        <p:spPr/>
        <p:txBody>
          <a:bodyPr/>
          <a:lstStyle/>
          <a:p>
            <a:pPr>
              <a:defRPr/>
            </a:pPr>
            <a:fld id="{21DC5EF9-A914-4005-B8AB-F391682AD5C1}" type="slidenum">
              <a:rPr lang="en-US" smtClean="0"/>
              <a:pPr>
                <a:defRPr/>
              </a:pPr>
              <a:t>27</a:t>
            </a:fld>
            <a:endParaRPr lang="en-US"/>
          </a:p>
        </p:txBody>
      </p:sp>
      <p:pic>
        <p:nvPicPr>
          <p:cNvPr id="2458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371600" y="1157288"/>
            <a:ext cx="6178550" cy="57308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10827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152400"/>
            <a:ext cx="7924800" cy="685800"/>
          </a:xfrm>
          <a:ln>
            <a:solidFill>
              <a:schemeClr val="accent1">
                <a:lumMod val="75000"/>
              </a:schemeClr>
            </a:solidFill>
          </a:ln>
        </p:spPr>
        <p:txBody>
          <a:bodyPr/>
          <a:lstStyle/>
          <a:p>
            <a:pPr>
              <a:defRPr/>
            </a:pPr>
            <a:r>
              <a:rPr lang="en-US" i="1" dirty="0" smtClean="0"/>
              <a:t>Exemplar Papers</a:t>
            </a:r>
          </a:p>
        </p:txBody>
      </p:sp>
      <p:sp>
        <p:nvSpPr>
          <p:cNvPr id="3" name="Content Placeholder 2"/>
          <p:cNvSpPr>
            <a:spLocks noGrp="1"/>
          </p:cNvSpPr>
          <p:nvPr>
            <p:ph idx="1"/>
          </p:nvPr>
        </p:nvSpPr>
        <p:spPr>
          <a:xfrm>
            <a:off x="457200" y="914400"/>
            <a:ext cx="8229600" cy="4525963"/>
          </a:xfrm>
        </p:spPr>
        <p:txBody>
          <a:bodyPr>
            <a:normAutofit fontScale="92500" lnSpcReduction="10000"/>
          </a:bodyPr>
          <a:lstStyle/>
          <a:p>
            <a:pPr>
              <a:buFont typeface="Arial" pitchFamily="34" charset="0"/>
              <a:buChar char="•"/>
              <a:defRPr/>
            </a:pPr>
            <a:r>
              <a:rPr lang="en-US" sz="3000" dirty="0" smtClean="0"/>
              <a:t>Prototype answer – the “ideal” response</a:t>
            </a:r>
          </a:p>
          <a:p>
            <a:pPr>
              <a:buFont typeface="Arial" pitchFamily="34" charset="0"/>
              <a:buChar char="•"/>
              <a:defRPr/>
            </a:pPr>
            <a:r>
              <a:rPr lang="en-US" sz="3000" dirty="0" smtClean="0"/>
              <a:t>Set </a:t>
            </a:r>
            <a:r>
              <a:rPr lang="en-US" sz="3000" dirty="0"/>
              <a:t>of </a:t>
            </a:r>
            <a:r>
              <a:rPr lang="en-US" sz="3000" dirty="0" smtClean="0"/>
              <a:t>responses from </a:t>
            </a:r>
            <a:r>
              <a:rPr lang="en-US" sz="3000" dirty="0"/>
              <a:t>actual Georgia students, collected during item pilots</a:t>
            </a:r>
          </a:p>
          <a:p>
            <a:pPr>
              <a:buFont typeface="Arial" pitchFamily="34" charset="0"/>
              <a:buChar char="•"/>
              <a:defRPr/>
            </a:pPr>
            <a:r>
              <a:rPr lang="en-US" sz="3000" dirty="0"/>
              <a:t>Samples scored by </a:t>
            </a:r>
            <a:r>
              <a:rPr lang="en-US" sz="3000" dirty="0" smtClean="0"/>
              <a:t>trained raters using rubric </a:t>
            </a:r>
            <a:endParaRPr lang="en-US" sz="3000" dirty="0"/>
          </a:p>
          <a:p>
            <a:pPr>
              <a:buFont typeface="Arial" pitchFamily="34" charset="0"/>
              <a:buChar char="•"/>
              <a:defRPr/>
            </a:pPr>
            <a:r>
              <a:rPr lang="en-US" sz="3000" dirty="0" smtClean="0"/>
              <a:t>Papers allow teachers to review and compare their own students’ work to the sample responses for each score point</a:t>
            </a:r>
          </a:p>
          <a:p>
            <a:pPr lvl="1">
              <a:buFont typeface="Arial" pitchFamily="34" charset="0"/>
              <a:buChar char="–"/>
              <a:defRPr/>
            </a:pPr>
            <a:r>
              <a:rPr lang="en-US" sz="2600" dirty="0" smtClean="0"/>
              <a:t>Helps standardize expectations of the standards</a:t>
            </a:r>
          </a:p>
          <a:p>
            <a:pPr>
              <a:buFont typeface="Arial" pitchFamily="34" charset="0"/>
              <a:buChar char="•"/>
              <a:defRPr/>
            </a:pPr>
            <a:r>
              <a:rPr lang="en-US" sz="3000" dirty="0" smtClean="0"/>
              <a:t>Score point and annotations provided for each sample item response</a:t>
            </a:r>
          </a:p>
          <a:p>
            <a:pPr>
              <a:buFont typeface="Arial" pitchFamily="34" charset="0"/>
              <a:buChar char="•"/>
              <a:defRPr/>
            </a:pPr>
            <a:endParaRPr lang="en-US" dirty="0" smtClean="0"/>
          </a:p>
          <a:p>
            <a:pPr>
              <a:buFont typeface="Arial" pitchFamily="34" charset="0"/>
              <a:buChar char="•"/>
              <a:defRPr/>
            </a:pPr>
            <a:endParaRPr lang="en-US" dirty="0" smtClean="0"/>
          </a:p>
          <a:p>
            <a:pPr>
              <a:buFont typeface="Arial" pitchFamily="34" charset="0"/>
              <a:buChar char="•"/>
              <a:defRPr/>
            </a:pPr>
            <a:endParaRPr lang="en-US" dirty="0"/>
          </a:p>
        </p:txBody>
      </p:sp>
      <p:sp>
        <p:nvSpPr>
          <p:cNvPr id="25604" name="TextBox 3"/>
          <p:cNvSpPr txBox="1">
            <a:spLocks noChangeArrowheads="1"/>
          </p:cNvSpPr>
          <p:nvPr/>
        </p:nvSpPr>
        <p:spPr bwMode="auto">
          <a:xfrm>
            <a:off x="381000" y="5181600"/>
            <a:ext cx="838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i="1"/>
              <a:t>Note: The pilot was conducted using standard administration procedures in order to ensure that results were comparable across the state.  When items/tasks are used during instruction, these administration rules do not have to apply and student results may vary; thus, teachers may want to modify the rubrics and even raise expectations.  </a:t>
            </a:r>
            <a:r>
              <a:rPr lang="en-US" sz="1400" b="1" i="1"/>
              <a:t>Rubrics and exemplars should remain focused on high expectations.</a:t>
            </a:r>
          </a:p>
        </p:txBody>
      </p:sp>
      <p:sp>
        <p:nvSpPr>
          <p:cNvPr id="2" name="Slide Number Placeholder 1"/>
          <p:cNvSpPr>
            <a:spLocks noGrp="1"/>
          </p:cNvSpPr>
          <p:nvPr>
            <p:ph type="sldNum" sz="quarter" idx="11"/>
          </p:nvPr>
        </p:nvSpPr>
        <p:spPr/>
        <p:txBody>
          <a:bodyPr/>
          <a:lstStyle/>
          <a:p>
            <a:pPr>
              <a:defRPr/>
            </a:pPr>
            <a:fld id="{5149F28E-B417-42C0-BD6B-3257A75AB33D}" type="slidenum">
              <a:rPr lang="en-US" smtClean="0"/>
              <a:pPr>
                <a:defRPr/>
              </a:pPr>
              <a:t>28</a:t>
            </a:fld>
            <a:endParaRPr lang="en-US"/>
          </a:p>
        </p:txBody>
      </p:sp>
    </p:spTree>
    <p:extLst>
      <p:ext uri="{BB962C8B-B14F-4D97-AF65-F5344CB8AC3E}">
        <p14:creationId xmlns:p14="http://schemas.microsoft.com/office/powerpoint/2010/main" val="30017085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85800" y="152400"/>
            <a:ext cx="7543800" cy="762000"/>
          </a:xfrm>
          <a:ln>
            <a:solidFill>
              <a:schemeClr val="tx2"/>
            </a:solidFill>
            <a:miter lim="800000"/>
            <a:headEnd/>
            <a:tailEnd/>
          </a:ln>
        </p:spPr>
        <p:txBody>
          <a:bodyPr/>
          <a:lstStyle/>
          <a:p>
            <a:r>
              <a:rPr lang="en-US" sz="4000" smtClean="0"/>
              <a:t>Exemplar Paper--Excerpt</a:t>
            </a:r>
          </a:p>
        </p:txBody>
      </p:sp>
      <p:sp>
        <p:nvSpPr>
          <p:cNvPr id="4" name="Slide Number Placeholder 3"/>
          <p:cNvSpPr>
            <a:spLocks noGrp="1"/>
          </p:cNvSpPr>
          <p:nvPr>
            <p:ph type="sldNum" sz="quarter" idx="11"/>
          </p:nvPr>
        </p:nvSpPr>
        <p:spPr/>
        <p:txBody>
          <a:bodyPr/>
          <a:lstStyle/>
          <a:p>
            <a:pPr>
              <a:defRPr/>
            </a:pPr>
            <a:fld id="{F88539AA-8FBC-41EC-B617-E2E727D63CEE}" type="slidenum">
              <a:rPr lang="en-US" smtClean="0"/>
              <a:pPr>
                <a:defRPr/>
              </a:pPr>
              <a:t>29</a:t>
            </a:fld>
            <a:endParaRPr lang="en-US"/>
          </a:p>
        </p:txBody>
      </p:sp>
      <p:pic>
        <p:nvPicPr>
          <p:cNvPr id="2662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676400" y="1050925"/>
            <a:ext cx="5562600" cy="57959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68008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28601"/>
            <a:ext cx="8686800" cy="761999"/>
          </a:xfrm>
          <a:solidFill>
            <a:schemeClr val="bg2">
              <a:lumMod val="75000"/>
            </a:schemeClr>
          </a:solidFill>
          <a:scene3d>
            <a:camera prst="orthographicFront"/>
            <a:lightRig rig="threePt" dir="t"/>
          </a:scene3d>
          <a:sp3d>
            <a:bevelT w="165100" prst="coolSlant"/>
          </a:sp3d>
        </p:spPr>
        <p:txBody>
          <a:bodyPr/>
          <a:lstStyle/>
          <a:p>
            <a:r>
              <a:rPr lang="en-US" sz="4000" dirty="0" smtClean="0">
                <a:latin typeface="Arial Narrow" pitchFamily="34" charset="0"/>
              </a:rPr>
              <a:t>Expectations and clearing up confusion</a:t>
            </a:r>
            <a:endParaRPr lang="en-US" sz="4000" dirty="0">
              <a:latin typeface="Arial Narrow" pitchFamily="34" charset="0"/>
            </a:endParaRPr>
          </a:p>
        </p:txBody>
      </p:sp>
      <p:sp>
        <p:nvSpPr>
          <p:cNvPr id="3" name="Subtitle 2"/>
          <p:cNvSpPr>
            <a:spLocks noGrp="1"/>
          </p:cNvSpPr>
          <p:nvPr>
            <p:ph type="subTitle" idx="1"/>
          </p:nvPr>
        </p:nvSpPr>
        <p:spPr>
          <a:xfrm>
            <a:off x="152400" y="1219200"/>
            <a:ext cx="8991600" cy="4724400"/>
          </a:xfrm>
        </p:spPr>
        <p:txBody>
          <a:bodyPr/>
          <a:lstStyle/>
          <a:p>
            <a:pPr algn="l">
              <a:buFont typeface="Arial" pitchFamily="34" charset="0"/>
              <a:buChar char="•"/>
            </a:pPr>
            <a:endParaRPr lang="en-US" sz="2600" dirty="0" smtClean="0">
              <a:solidFill>
                <a:schemeClr val="tx1"/>
              </a:solidFill>
              <a:latin typeface="Arial Narrow" pitchFamily="34" charset="0"/>
            </a:endParaRPr>
          </a:p>
          <a:p>
            <a:pPr algn="l">
              <a:buFont typeface="Arial" pitchFamily="34" charset="0"/>
              <a:buChar char="•"/>
            </a:pPr>
            <a:r>
              <a:rPr lang="en-US" sz="2600" dirty="0" smtClean="0">
                <a:solidFill>
                  <a:schemeClr val="tx1"/>
                </a:solidFill>
                <a:latin typeface="Arial Narrow" pitchFamily="34" charset="0"/>
              </a:rPr>
              <a:t> Intent and focus of Unit 4 webinar.</a:t>
            </a:r>
          </a:p>
          <a:p>
            <a:pPr algn="l">
              <a:buFont typeface="Arial" pitchFamily="34" charset="0"/>
              <a:buChar char="•"/>
            </a:pPr>
            <a:r>
              <a:rPr lang="en-US" sz="2600" dirty="0" smtClean="0">
                <a:solidFill>
                  <a:schemeClr val="tx1"/>
                </a:solidFill>
                <a:latin typeface="Arial Narrow" pitchFamily="34" charset="0"/>
              </a:rPr>
              <a:t> Framework tasks.</a:t>
            </a:r>
          </a:p>
          <a:p>
            <a:pPr algn="l">
              <a:buFont typeface="Arial" pitchFamily="34" charset="0"/>
              <a:buChar char="•"/>
            </a:pPr>
            <a:r>
              <a:rPr lang="en-US" sz="2600" dirty="0" smtClean="0">
                <a:solidFill>
                  <a:schemeClr val="tx1"/>
                </a:solidFill>
                <a:latin typeface="Arial Narrow" pitchFamily="34" charset="0"/>
              </a:rPr>
              <a:t> GPB sessions on Georgiastandards.org.</a:t>
            </a:r>
          </a:p>
          <a:p>
            <a:pPr algn="l">
              <a:buFont typeface="Arial" pitchFamily="34" charset="0"/>
              <a:buChar char="•"/>
            </a:pPr>
            <a:r>
              <a:rPr lang="en-US" sz="2600" dirty="0" smtClean="0">
                <a:solidFill>
                  <a:schemeClr val="tx1"/>
                </a:solidFill>
                <a:latin typeface="Arial Narrow" pitchFamily="34" charset="0"/>
              </a:rPr>
              <a:t> Standards for Mathematical Practice. </a:t>
            </a:r>
          </a:p>
          <a:p>
            <a:pPr algn="l">
              <a:buFont typeface="Arial" pitchFamily="34" charset="0"/>
              <a:buChar char="•"/>
            </a:pPr>
            <a:r>
              <a:rPr lang="en-US" sz="2600" dirty="0" smtClean="0">
                <a:solidFill>
                  <a:schemeClr val="tx1"/>
                </a:solidFill>
                <a:latin typeface="Arial Narrow" pitchFamily="34" charset="0"/>
              </a:rPr>
              <a:t> Resources. </a:t>
            </a:r>
          </a:p>
          <a:p>
            <a:pPr algn="l">
              <a:buFont typeface="Arial" pitchFamily="34" charset="0"/>
              <a:buChar char="•"/>
            </a:pPr>
            <a:r>
              <a:rPr lang="en-US" sz="2600" dirty="0" smtClean="0">
                <a:solidFill>
                  <a:schemeClr val="tx1"/>
                </a:solidFill>
                <a:latin typeface="Arial Narrow" pitchFamily="34" charset="0"/>
                <a:hlinkClick r:id="rId3"/>
              </a:rPr>
              <a:t> http://ccgpsmathematics9-10.wikispaces.com/</a:t>
            </a:r>
            <a:endParaRPr lang="en-US" sz="2600" dirty="0" smtClean="0">
              <a:solidFill>
                <a:schemeClr val="tx1"/>
              </a:solidFill>
              <a:latin typeface="Arial Narrow" pitchFamily="34" charset="0"/>
            </a:endParaRPr>
          </a:p>
          <a:p>
            <a:pPr algn="l">
              <a:buFont typeface="Arial" pitchFamily="34" charset="0"/>
              <a:buChar char="•"/>
            </a:pPr>
            <a:r>
              <a:rPr lang="en-US" sz="2600" dirty="0" smtClean="0">
                <a:solidFill>
                  <a:schemeClr val="tx1"/>
                </a:solidFill>
                <a:latin typeface="Arial Narrow" pitchFamily="34" charset="0"/>
              </a:rPr>
              <a:t> CCGPS is taught and assessed from 2013-2014 and beyond.</a:t>
            </a:r>
          </a:p>
          <a:p>
            <a:pPr algn="l">
              <a:buFont typeface="Arial" pitchFamily="34" charset="0"/>
              <a:buChar char="•"/>
            </a:pPr>
            <a:endParaRPr lang="en-US" sz="2600" dirty="0" smtClean="0">
              <a:solidFill>
                <a:schemeClr val="tx1"/>
              </a:solidFill>
              <a:latin typeface="Arial Narrow" pitchFamily="34" charset="0"/>
            </a:endParaRPr>
          </a:p>
          <a:p>
            <a:pPr algn="l"/>
            <a:endParaRPr lang="en-US" sz="2600" dirty="0" smtClean="0">
              <a:solidFill>
                <a:schemeClr val="tx1"/>
              </a:solidFill>
              <a:latin typeface="Arial Narrow" pitchFamily="34" charset="0"/>
            </a:endParaRPr>
          </a:p>
          <a:p>
            <a:pPr algn="l"/>
            <a:endParaRPr lang="en-US" sz="2600" dirty="0" smtClean="0">
              <a:solidFill>
                <a:schemeClr val="tx1"/>
              </a:solidFill>
              <a:latin typeface="Arial Narrow" pitchFamily="34" charset="0"/>
            </a:endParaRPr>
          </a:p>
          <a:p>
            <a:pPr algn="l">
              <a:buFont typeface="Arial" pitchFamily="34" charset="0"/>
              <a:buChar char="•"/>
            </a:pPr>
            <a:endParaRPr lang="en-US"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620000" y="55626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6194" y="1143000"/>
            <a:ext cx="2332699" cy="3442308"/>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19132788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ctrTitle"/>
          </p:nvPr>
        </p:nvSpPr>
        <p:spPr>
          <a:xfrm>
            <a:off x="685800" y="1676400"/>
            <a:ext cx="7772400" cy="1924050"/>
          </a:xfrm>
          <a:ln>
            <a:solidFill>
              <a:schemeClr val="tx1"/>
            </a:solidFill>
            <a:miter lim="800000"/>
            <a:headEnd/>
            <a:tailEnd/>
          </a:ln>
        </p:spPr>
        <p:txBody>
          <a:bodyPr/>
          <a:lstStyle/>
          <a:p>
            <a:r>
              <a:rPr lang="en-US" smtClean="0"/>
              <a:t>Formative Item Bank</a:t>
            </a:r>
            <a:br>
              <a:rPr lang="en-US" smtClean="0"/>
            </a:br>
            <a:r>
              <a:rPr lang="en-US" smtClean="0"/>
              <a:t>Pilot I Item Examples and Results </a:t>
            </a:r>
          </a:p>
        </p:txBody>
      </p:sp>
      <p:sp>
        <p:nvSpPr>
          <p:cNvPr id="6" name="Subtitle 5"/>
          <p:cNvSpPr>
            <a:spLocks noGrp="1"/>
          </p:cNvSpPr>
          <p:nvPr>
            <p:ph type="subTitle" idx="1"/>
          </p:nvPr>
        </p:nvSpPr>
        <p:spPr/>
        <p:txBody>
          <a:bodyPr/>
          <a:lstStyle/>
          <a:p>
            <a:pPr>
              <a:defRPr/>
            </a:pPr>
            <a:r>
              <a:rPr lang="en-US" dirty="0" smtClean="0"/>
              <a:t>Mathematics</a:t>
            </a:r>
            <a:endParaRPr lang="en-US" dirty="0"/>
          </a:p>
        </p:txBody>
      </p:sp>
      <p:sp>
        <p:nvSpPr>
          <p:cNvPr id="4" name="Slide Number Placeholder 3"/>
          <p:cNvSpPr>
            <a:spLocks noGrp="1"/>
          </p:cNvSpPr>
          <p:nvPr>
            <p:ph type="sldNum" sz="quarter" idx="11"/>
          </p:nvPr>
        </p:nvSpPr>
        <p:spPr/>
        <p:txBody>
          <a:bodyPr/>
          <a:lstStyle/>
          <a:p>
            <a:pPr>
              <a:defRPr/>
            </a:pPr>
            <a:fld id="{0DD094E2-6500-41F6-8729-F23D4A35A2BA}" type="slidenum">
              <a:rPr lang="en-US" smtClean="0"/>
              <a:pPr>
                <a:defRPr/>
              </a:pPr>
              <a:t>30</a:t>
            </a:fld>
            <a:endParaRPr lang="en-US" dirty="0"/>
          </a:p>
        </p:txBody>
      </p:sp>
    </p:spTree>
    <p:extLst>
      <p:ext uri="{BB962C8B-B14F-4D97-AF65-F5344CB8AC3E}">
        <p14:creationId xmlns:p14="http://schemas.microsoft.com/office/powerpoint/2010/main" val="18834384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ln>
            <a:solidFill>
              <a:schemeClr val="tx1"/>
            </a:solidFill>
            <a:miter lim="800000"/>
            <a:headEnd/>
            <a:tailEnd/>
          </a:ln>
        </p:spPr>
        <p:txBody>
          <a:bodyPr/>
          <a:lstStyle/>
          <a:p>
            <a:r>
              <a:rPr lang="en-US" smtClean="0"/>
              <a:t>Grade 6 Mathematics Item</a:t>
            </a:r>
          </a:p>
        </p:txBody>
      </p:sp>
      <p:pic>
        <p:nvPicPr>
          <p:cNvPr id="28675" name="Picture 2"/>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228600" y="1524000"/>
            <a:ext cx="4464050" cy="4497388"/>
          </a:xfrm>
        </p:spPr>
      </p:pic>
      <p:pic>
        <p:nvPicPr>
          <p:cNvPr id="28676" name="Picture 3"/>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a:xfrm>
            <a:off x="4800600" y="1524000"/>
            <a:ext cx="4038600" cy="4522788"/>
          </a:xfrm>
        </p:spPr>
      </p:pic>
      <p:sp>
        <p:nvSpPr>
          <p:cNvPr id="28677"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0F40D7-225C-4502-BC59-39DBB5E9041B}" type="slidenum">
              <a:rPr lang="en-US" smtClean="0">
                <a:solidFill>
                  <a:srgbClr val="000000"/>
                </a:solidFill>
              </a:rPr>
              <a:pPr fontAlgn="base">
                <a:spcBef>
                  <a:spcPct val="0"/>
                </a:spcBef>
                <a:spcAft>
                  <a:spcPct val="0"/>
                </a:spcAft>
                <a:defRPr/>
              </a:pPr>
              <a:t>31</a:t>
            </a:fld>
            <a:endParaRPr lang="en-US" smtClean="0">
              <a:solidFill>
                <a:srgbClr val="000000"/>
              </a:solidFill>
            </a:endParaRPr>
          </a:p>
        </p:txBody>
      </p:sp>
      <p:sp>
        <p:nvSpPr>
          <p:cNvPr id="28678" name="TextBox 1"/>
          <p:cNvSpPr txBox="1">
            <a:spLocks noChangeArrowheads="1"/>
          </p:cNvSpPr>
          <p:nvPr/>
        </p:nvSpPr>
        <p:spPr bwMode="auto">
          <a:xfrm>
            <a:off x="5867400" y="6369050"/>
            <a:ext cx="2492375" cy="369888"/>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Item from FIB Phase I </a:t>
            </a:r>
          </a:p>
        </p:txBody>
      </p:sp>
    </p:spTree>
    <p:extLst>
      <p:ext uri="{BB962C8B-B14F-4D97-AF65-F5344CB8AC3E}">
        <p14:creationId xmlns:p14="http://schemas.microsoft.com/office/powerpoint/2010/main" val="11450702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ln>
            <a:solidFill>
              <a:schemeClr val="tx1"/>
            </a:solidFill>
            <a:miter lim="800000"/>
            <a:headEnd/>
            <a:tailEnd/>
          </a:ln>
        </p:spPr>
        <p:txBody>
          <a:bodyPr/>
          <a:lstStyle/>
          <a:p>
            <a:r>
              <a:rPr lang="en-US" sz="3600" smtClean="0"/>
              <a:t>Grade 6 Mathematics</a:t>
            </a:r>
            <a:br>
              <a:rPr lang="en-US" sz="3600" smtClean="0"/>
            </a:br>
            <a:r>
              <a:rPr lang="en-US" sz="3600" smtClean="0"/>
              <a:t>Exemplar and Sample Student Response</a:t>
            </a:r>
          </a:p>
        </p:txBody>
      </p:sp>
      <p:pic>
        <p:nvPicPr>
          <p:cNvPr id="29699" name="Picture 6"/>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81000" y="1524000"/>
            <a:ext cx="4305300" cy="42624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0" name="Picture 3"/>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949825" y="1600200"/>
            <a:ext cx="3435350" cy="4525963"/>
          </a:xfrm>
        </p:spPr>
      </p:pic>
      <p:sp>
        <p:nvSpPr>
          <p:cNvPr id="29701"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84710E-D0E5-46AD-9D34-F33D7347EA8B}" type="slidenum">
              <a:rPr lang="en-US" smtClean="0">
                <a:solidFill>
                  <a:srgbClr val="000000"/>
                </a:solidFill>
              </a:rPr>
              <a:pPr fontAlgn="base">
                <a:spcBef>
                  <a:spcPct val="0"/>
                </a:spcBef>
                <a:spcAft>
                  <a:spcPct val="0"/>
                </a:spcAft>
                <a:defRPr/>
              </a:pPr>
              <a:t>32</a:t>
            </a:fld>
            <a:endParaRPr lang="en-US" smtClean="0">
              <a:solidFill>
                <a:srgbClr val="000000"/>
              </a:solidFill>
            </a:endParaRPr>
          </a:p>
        </p:txBody>
      </p:sp>
      <p:pic>
        <p:nvPicPr>
          <p:cNvPr id="2970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5575300"/>
            <a:ext cx="2566988"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10119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ln>
            <a:solidFill>
              <a:schemeClr val="tx1"/>
            </a:solidFill>
            <a:miter lim="800000"/>
            <a:headEnd/>
            <a:tailEnd/>
          </a:ln>
        </p:spPr>
        <p:txBody>
          <a:bodyPr/>
          <a:lstStyle/>
          <a:p>
            <a:r>
              <a:rPr lang="en-US" smtClean="0"/>
              <a:t>Grade 6 Mathematics Sample Student Responses</a:t>
            </a:r>
          </a:p>
        </p:txBody>
      </p:sp>
      <p:pic>
        <p:nvPicPr>
          <p:cNvPr id="30723"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762000" y="1600200"/>
            <a:ext cx="3429000" cy="4525963"/>
          </a:xfrm>
        </p:spPr>
      </p:pic>
      <p:pic>
        <p:nvPicPr>
          <p:cNvPr id="30724"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84750" y="1600200"/>
            <a:ext cx="3365500" cy="4525963"/>
          </a:xfrm>
        </p:spPr>
      </p:pic>
      <p:sp>
        <p:nvSpPr>
          <p:cNvPr id="2" name="Slide Number Placeholder 4"/>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E9222B-F155-4A9B-8A59-9200C561146D}" type="slidenum">
              <a:rPr lang="en-US" smtClean="0">
                <a:solidFill>
                  <a:srgbClr val="000000"/>
                </a:solidFill>
              </a:rPr>
              <a:pPr fontAlgn="base">
                <a:spcBef>
                  <a:spcPct val="0"/>
                </a:spcBef>
                <a:spcAft>
                  <a:spcPct val="0"/>
                </a:spcAft>
                <a:defRPr/>
              </a:pPr>
              <a:t>33</a:t>
            </a:fld>
            <a:endParaRPr lang="en-US" smtClean="0">
              <a:solidFill>
                <a:srgbClr val="000000"/>
              </a:solidFill>
            </a:endParaRPr>
          </a:p>
        </p:txBody>
      </p:sp>
      <p:pic>
        <p:nvPicPr>
          <p:cNvPr id="3072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6311900"/>
            <a:ext cx="2566988"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08601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152400"/>
            <a:ext cx="8153400" cy="990600"/>
          </a:xfrm>
          <a:ln>
            <a:solidFill>
              <a:schemeClr val="tx1"/>
            </a:solidFill>
            <a:miter lim="800000"/>
            <a:headEnd/>
            <a:tailEnd/>
          </a:ln>
        </p:spPr>
        <p:txBody>
          <a:bodyPr/>
          <a:lstStyle/>
          <a:p>
            <a:r>
              <a:rPr lang="en-US" smtClean="0"/>
              <a:t/>
            </a:r>
            <a:br>
              <a:rPr lang="en-US" smtClean="0"/>
            </a:br>
            <a:r>
              <a:rPr lang="en-US" smtClean="0"/>
              <a:t>Grade 6 Mathematics Item</a:t>
            </a:r>
            <a:r>
              <a:rPr lang="en-US" sz="4000" smtClean="0"/>
              <a:t/>
            </a:r>
            <a:br>
              <a:rPr lang="en-US" sz="4000" smtClean="0"/>
            </a:br>
            <a:r>
              <a:rPr lang="en-US" sz="3200" smtClean="0"/>
              <a:t>Performance Data</a:t>
            </a:r>
          </a:p>
        </p:txBody>
      </p:sp>
      <p:sp>
        <p:nvSpPr>
          <p:cNvPr id="31747" name="Content Placeholder 4"/>
          <p:cNvSpPr>
            <a:spLocks noGrp="1"/>
          </p:cNvSpPr>
          <p:nvPr>
            <p:ph idx="1"/>
          </p:nvPr>
        </p:nvSpPr>
        <p:spPr>
          <a:xfrm>
            <a:off x="1143000" y="1447800"/>
            <a:ext cx="7162800" cy="3001963"/>
          </a:xfrm>
        </p:spPr>
        <p:txBody>
          <a:bodyPr/>
          <a:lstStyle/>
          <a:p>
            <a:r>
              <a:rPr lang="en-US" smtClean="0"/>
              <a:t>Item Type:  Extended Response</a:t>
            </a:r>
          </a:p>
          <a:p>
            <a:r>
              <a:rPr lang="en-US" smtClean="0"/>
              <a:t>DOK:  3</a:t>
            </a:r>
          </a:p>
          <a:p>
            <a:r>
              <a:rPr lang="en-US" smtClean="0"/>
              <a:t>Number of Students in Pilot: 87</a:t>
            </a:r>
          </a:p>
          <a:p>
            <a:r>
              <a:rPr lang="en-US" smtClean="0"/>
              <a:t>Response Data</a:t>
            </a:r>
          </a:p>
          <a:p>
            <a:pPr lvl="1"/>
            <a:r>
              <a:rPr lang="en-US" smtClean="0"/>
              <a:t>4’s:  0 for 0%</a:t>
            </a:r>
          </a:p>
          <a:p>
            <a:pPr lvl="1"/>
            <a:r>
              <a:rPr lang="en-US" smtClean="0"/>
              <a:t>3’s:  5 for 5.75%</a:t>
            </a:r>
          </a:p>
          <a:p>
            <a:pPr lvl="1"/>
            <a:r>
              <a:rPr lang="en-US" smtClean="0"/>
              <a:t>2’s:  34 for 39.08%</a:t>
            </a:r>
          </a:p>
          <a:p>
            <a:pPr lvl="1"/>
            <a:r>
              <a:rPr lang="en-US" smtClean="0"/>
              <a:t>1’s:  39 for 44.83%</a:t>
            </a:r>
          </a:p>
          <a:p>
            <a:pPr lvl="1"/>
            <a:r>
              <a:rPr lang="en-US" smtClean="0"/>
              <a:t>0’s:  9 for 10.34%</a:t>
            </a:r>
          </a:p>
        </p:txBody>
      </p:sp>
      <p:sp>
        <p:nvSpPr>
          <p:cNvPr id="31748"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35E4000-D461-4EE5-83FB-AEF766F5682D}" type="slidenum">
              <a:rPr lang="en-US" smtClean="0">
                <a:solidFill>
                  <a:srgbClr val="000000"/>
                </a:solidFill>
              </a:rPr>
              <a:pPr fontAlgn="base">
                <a:spcBef>
                  <a:spcPct val="0"/>
                </a:spcBef>
                <a:spcAft>
                  <a:spcPct val="0"/>
                </a:spcAft>
                <a:defRPr/>
              </a:pPr>
              <a:t>34</a:t>
            </a:fld>
            <a:endParaRPr lang="en-US" smtClean="0">
              <a:solidFill>
                <a:srgbClr val="000000"/>
              </a:solidFill>
            </a:endParaRPr>
          </a:p>
        </p:txBody>
      </p:sp>
    </p:spTree>
    <p:extLst>
      <p:ext uri="{BB962C8B-B14F-4D97-AF65-F5344CB8AC3E}">
        <p14:creationId xmlns:p14="http://schemas.microsoft.com/office/powerpoint/2010/main" val="1214688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3"/>
          <p:cNvSpPr>
            <a:spLocks noGrp="1"/>
          </p:cNvSpPr>
          <p:nvPr>
            <p:ph type="title"/>
          </p:nvPr>
        </p:nvSpPr>
        <p:spPr>
          <a:ln>
            <a:solidFill>
              <a:schemeClr val="tx1"/>
            </a:solidFill>
            <a:miter lim="800000"/>
            <a:headEnd/>
            <a:tailEnd/>
          </a:ln>
        </p:spPr>
        <p:txBody>
          <a:bodyPr/>
          <a:lstStyle/>
          <a:p>
            <a:r>
              <a:rPr lang="en-US" smtClean="0"/>
              <a:t>Grade 3 Mathematics Item</a:t>
            </a:r>
          </a:p>
        </p:txBody>
      </p:sp>
      <p:pic>
        <p:nvPicPr>
          <p:cNvPr id="32771" name="Picture 3"/>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0" y="1600200"/>
            <a:ext cx="4560888" cy="2967038"/>
          </a:xfrm>
        </p:spPr>
      </p:pic>
      <p:pic>
        <p:nvPicPr>
          <p:cNvPr id="32772" name="Picture 4"/>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4648200" y="1524000"/>
            <a:ext cx="4438650" cy="4291013"/>
          </a:xfrm>
        </p:spPr>
      </p:pic>
      <p:sp>
        <p:nvSpPr>
          <p:cNvPr id="2"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6AAF4E-57D3-4CA1-A243-D551B5F1CC4A}" type="slidenum">
              <a:rPr lang="en-US" smtClean="0">
                <a:solidFill>
                  <a:srgbClr val="000000"/>
                </a:solidFill>
              </a:rPr>
              <a:pPr fontAlgn="base">
                <a:spcBef>
                  <a:spcPct val="0"/>
                </a:spcBef>
                <a:spcAft>
                  <a:spcPct val="0"/>
                </a:spcAft>
                <a:defRPr/>
              </a:pPr>
              <a:t>35</a:t>
            </a:fld>
            <a:endParaRPr lang="en-US" smtClean="0">
              <a:solidFill>
                <a:srgbClr val="000000"/>
              </a:solidFill>
            </a:endParaRPr>
          </a:p>
        </p:txBody>
      </p:sp>
      <p:pic>
        <p:nvPicPr>
          <p:cNvPr id="327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6364288"/>
            <a:ext cx="2566988"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73260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228600" y="152400"/>
            <a:ext cx="8382000" cy="1295400"/>
          </a:xfrm>
          <a:ln>
            <a:solidFill>
              <a:schemeClr val="tx1"/>
            </a:solidFill>
            <a:miter lim="800000"/>
            <a:headEnd/>
            <a:tailEnd/>
          </a:ln>
        </p:spPr>
        <p:txBody>
          <a:bodyPr/>
          <a:lstStyle/>
          <a:p>
            <a:r>
              <a:rPr lang="en-US" smtClean="0"/>
              <a:t>Grade 3  Mathematics Item</a:t>
            </a:r>
            <a:br>
              <a:rPr lang="en-US" smtClean="0"/>
            </a:br>
            <a:r>
              <a:rPr lang="en-US" sz="4000" smtClean="0"/>
              <a:t> </a:t>
            </a:r>
            <a:r>
              <a:rPr lang="en-US" sz="3600" smtClean="0"/>
              <a:t>Performance Data </a:t>
            </a:r>
            <a:endParaRPr lang="en-US" smtClean="0"/>
          </a:p>
        </p:txBody>
      </p:sp>
      <p:sp>
        <p:nvSpPr>
          <p:cNvPr id="33795" name="Content Placeholder 4"/>
          <p:cNvSpPr>
            <a:spLocks noGrp="1"/>
          </p:cNvSpPr>
          <p:nvPr>
            <p:ph idx="1"/>
          </p:nvPr>
        </p:nvSpPr>
        <p:spPr>
          <a:xfrm>
            <a:off x="1143000" y="1524000"/>
            <a:ext cx="7162800" cy="2925763"/>
          </a:xfrm>
        </p:spPr>
        <p:txBody>
          <a:bodyPr/>
          <a:lstStyle/>
          <a:p>
            <a:r>
              <a:rPr lang="en-US" smtClean="0"/>
              <a:t>Item Type:  Scaffolded </a:t>
            </a:r>
          </a:p>
          <a:p>
            <a:r>
              <a:rPr lang="en-US" smtClean="0"/>
              <a:t>DOK:  3</a:t>
            </a:r>
          </a:p>
          <a:p>
            <a:r>
              <a:rPr lang="en-US" smtClean="0"/>
              <a:t>Number of Students in Pilot: 44</a:t>
            </a:r>
          </a:p>
          <a:p>
            <a:r>
              <a:rPr lang="en-US" smtClean="0"/>
              <a:t>Response Data</a:t>
            </a:r>
          </a:p>
          <a:p>
            <a:pPr lvl="1"/>
            <a:r>
              <a:rPr lang="en-US" smtClean="0"/>
              <a:t>4’s:  5 for 11.36%</a:t>
            </a:r>
          </a:p>
          <a:p>
            <a:pPr lvl="1"/>
            <a:r>
              <a:rPr lang="en-US" smtClean="0"/>
              <a:t>3’s:  3 for 6.82%</a:t>
            </a:r>
          </a:p>
          <a:p>
            <a:pPr lvl="1"/>
            <a:r>
              <a:rPr lang="en-US" smtClean="0"/>
              <a:t>2’s:  18 for 40.19%</a:t>
            </a:r>
          </a:p>
          <a:p>
            <a:pPr lvl="1"/>
            <a:r>
              <a:rPr lang="en-US" smtClean="0"/>
              <a:t>1’s:  15 for 34.09%</a:t>
            </a:r>
          </a:p>
          <a:p>
            <a:pPr lvl="1"/>
            <a:r>
              <a:rPr lang="en-US" smtClean="0"/>
              <a:t>0’s:  3 for 6.82%</a:t>
            </a:r>
          </a:p>
        </p:txBody>
      </p:sp>
      <p:sp>
        <p:nvSpPr>
          <p:cNvPr id="33796"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535C5B-BE0A-48CF-9350-C4DF4B3BC34F}" type="slidenum">
              <a:rPr lang="en-US" smtClean="0">
                <a:solidFill>
                  <a:srgbClr val="000000"/>
                </a:solidFill>
              </a:rPr>
              <a:pPr fontAlgn="base">
                <a:spcBef>
                  <a:spcPct val="0"/>
                </a:spcBef>
                <a:spcAft>
                  <a:spcPct val="0"/>
                </a:spcAft>
                <a:defRPr/>
              </a:pPr>
              <a:t>36</a:t>
            </a:fld>
            <a:endParaRPr lang="en-US" smtClean="0">
              <a:solidFill>
                <a:srgbClr val="000000"/>
              </a:solidFill>
            </a:endParaRPr>
          </a:p>
        </p:txBody>
      </p:sp>
    </p:spTree>
    <p:extLst>
      <p:ext uri="{BB962C8B-B14F-4D97-AF65-F5344CB8AC3E}">
        <p14:creationId xmlns:p14="http://schemas.microsoft.com/office/powerpoint/2010/main" val="9491582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274638"/>
            <a:ext cx="8229600" cy="792162"/>
          </a:xfrm>
          <a:ln>
            <a:solidFill>
              <a:schemeClr val="tx1"/>
            </a:solidFill>
            <a:miter lim="800000"/>
            <a:headEnd/>
            <a:tailEnd/>
          </a:ln>
        </p:spPr>
        <p:txBody>
          <a:bodyPr/>
          <a:lstStyle/>
          <a:p>
            <a:r>
              <a:rPr lang="en-US" sz="3200" smtClean="0"/>
              <a:t>Overall Mathematics </a:t>
            </a:r>
            <a:r>
              <a:rPr lang="en-US" sz="3200" u="sng" smtClean="0"/>
              <a:t>Pilot I</a:t>
            </a:r>
            <a:r>
              <a:rPr lang="en-US" sz="3200" smtClean="0"/>
              <a:t> (Spring 2012) Summary Data</a:t>
            </a:r>
          </a:p>
        </p:txBody>
      </p:sp>
      <p:sp>
        <p:nvSpPr>
          <p:cNvPr id="34819"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1AE1F9-AB0F-4F93-BEE9-C29875DAAE89}" type="slidenum">
              <a:rPr lang="en-US" smtClean="0">
                <a:solidFill>
                  <a:srgbClr val="000000"/>
                </a:solidFill>
              </a:rPr>
              <a:pPr fontAlgn="base">
                <a:spcBef>
                  <a:spcPct val="0"/>
                </a:spcBef>
                <a:spcAft>
                  <a:spcPct val="0"/>
                </a:spcAft>
                <a:defRPr/>
              </a:pPr>
              <a:t>37</a:t>
            </a:fld>
            <a:endParaRPr lang="en-US" smtClean="0">
              <a:solidFill>
                <a:srgbClr val="000000"/>
              </a:solidFill>
            </a:endParaRPr>
          </a:p>
        </p:txBody>
      </p:sp>
      <p:graphicFrame>
        <p:nvGraphicFramePr>
          <p:cNvPr id="3" name="Table 2"/>
          <p:cNvGraphicFramePr>
            <a:graphicFrameLocks noGrp="1"/>
          </p:cNvGraphicFramePr>
          <p:nvPr/>
        </p:nvGraphicFramePr>
        <p:xfrm>
          <a:off x="1066800" y="1143000"/>
          <a:ext cx="6858000" cy="4929185"/>
        </p:xfrm>
        <a:graphic>
          <a:graphicData uri="http://schemas.openxmlformats.org/drawingml/2006/table">
            <a:tbl>
              <a:tblPr/>
              <a:tblGrid>
                <a:gridCol w="1143000"/>
                <a:gridCol w="914400"/>
                <a:gridCol w="914400"/>
                <a:gridCol w="914400"/>
                <a:gridCol w="914400"/>
                <a:gridCol w="914400"/>
                <a:gridCol w="1143000"/>
              </a:tblGrid>
              <a:tr h="666492">
                <a:tc>
                  <a:txBody>
                    <a:bodyPr/>
                    <a:lstStyle/>
                    <a:p>
                      <a:pPr algn="ctr" fontAlgn="b"/>
                      <a:r>
                        <a:rPr lang="en-US" sz="1400" b="1" i="0" u="none" strike="noStrike" dirty="0">
                          <a:solidFill>
                            <a:srgbClr val="000000"/>
                          </a:solidFill>
                          <a:effectLst/>
                          <a:latin typeface="Calibri"/>
                        </a:rPr>
                        <a:t>Grade</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5">
                  <a:txBody>
                    <a:bodyPr/>
                    <a:lstStyle/>
                    <a:p>
                      <a:pPr algn="ctr" fontAlgn="b"/>
                      <a:r>
                        <a:rPr lang="en-US" sz="1400" b="1" i="0" u="none" strike="noStrike" dirty="0">
                          <a:solidFill>
                            <a:srgbClr val="000000"/>
                          </a:solidFill>
                          <a:effectLst/>
                          <a:latin typeface="Calibri"/>
                        </a:rPr>
                        <a:t>Number of students and percent falling into each score point</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400" b="1" i="0" u="none" strike="noStrike" dirty="0">
                          <a:solidFill>
                            <a:srgbClr val="000000"/>
                          </a:solidFill>
                          <a:effectLst/>
                          <a:latin typeface="Calibri"/>
                        </a:rPr>
                        <a:t>Total student N/ %</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251497">
                <a:tc>
                  <a:txBody>
                    <a:bodyPr/>
                    <a:lstStyle/>
                    <a:p>
                      <a:pPr algn="l" fontAlgn="b"/>
                      <a:r>
                        <a:rPr lang="en-US" sz="1100" b="0" i="0" u="none" strike="noStrike">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0</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1</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2</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3</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4</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3</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771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667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373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81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36</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1928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40.00%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34.60%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19.30%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4.20%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1.90%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4</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795</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800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360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87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58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2100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37.90%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38.10%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17.10%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4.10%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2.80%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5</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548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513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252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124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44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1481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37.00%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34.60%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17.00%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8.40%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3.00%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6</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927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768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269</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65</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2043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45.40%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37.60%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13.20%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3.20%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0.70%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7</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896</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632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243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1844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48.60%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34.30%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13.20%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3.40%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0.60%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8</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984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791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314</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51</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2240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43.90%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35.30%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14.00%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4.50%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2.30%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9-10</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798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697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186</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45</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27</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1753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1497">
                <a:tc>
                  <a:txBody>
                    <a:bodyPr/>
                    <a:lstStyle/>
                    <a:p>
                      <a:pPr algn="ctr" fontAlgn="b"/>
                      <a:r>
                        <a:rPr lang="en-US" sz="1600" b="1"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45.50%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39.80%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10.60%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2.60%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1.50%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r h="251497">
                <a:tc>
                  <a:txBody>
                    <a:bodyPr/>
                    <a:lstStyle/>
                    <a:p>
                      <a:pPr algn="ctr" fontAlgn="b"/>
                      <a:r>
                        <a:rPr lang="en-US" sz="1600" b="1" i="0" u="none" strike="noStrike" dirty="0">
                          <a:solidFill>
                            <a:srgbClr val="000000"/>
                          </a:solidFill>
                          <a:effectLst/>
                          <a:latin typeface="Calibri"/>
                        </a:rPr>
                        <a:t>11-12</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690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602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178</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63</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9</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a:rPr>
                        <a:t>1542</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8741">
                <a:tc>
                  <a:txBody>
                    <a:bodyPr/>
                    <a:lstStyle/>
                    <a:p>
                      <a:pPr algn="ctr" fontAlgn="b"/>
                      <a:r>
                        <a:rPr lang="en-US" sz="1100" b="0" i="0" u="none" strike="noStrike" dirty="0">
                          <a:solidFill>
                            <a:srgbClr val="000000"/>
                          </a:solidFill>
                          <a:effectLst/>
                          <a:latin typeface="Calibri"/>
                        </a:rPr>
                        <a:t> </a:t>
                      </a:r>
                    </a:p>
                  </a:txBody>
                  <a:tcPr marL="7620" marR="7620" marT="76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Calibri"/>
                        </a:rPr>
                        <a:t>44.70%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39.00%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400" b="1" i="0" u="none" strike="noStrike" dirty="0">
                          <a:solidFill>
                            <a:srgbClr val="000000"/>
                          </a:solidFill>
                          <a:effectLst/>
                          <a:latin typeface="Calibri"/>
                        </a:rPr>
                        <a:t>11.50%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dirty="0">
                          <a:solidFill>
                            <a:srgbClr val="000000"/>
                          </a:solidFill>
                          <a:effectLst/>
                          <a:latin typeface="Calibri"/>
                        </a:rPr>
                        <a:t>4.10%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0.60%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c>
                  <a:txBody>
                    <a:bodyPr/>
                    <a:lstStyle/>
                    <a:p>
                      <a:pPr algn="ctr" fontAlgn="b"/>
                      <a:r>
                        <a:rPr lang="en-US" sz="1400" b="1" i="0" u="none" strike="noStrike" dirty="0">
                          <a:solidFill>
                            <a:srgbClr val="000000"/>
                          </a:solidFill>
                          <a:effectLst/>
                          <a:latin typeface="Calibri"/>
                        </a:rPr>
                        <a:t>100%</a:t>
                      </a:r>
                    </a:p>
                  </a:txBody>
                  <a:tcPr marL="7620" marR="7620" marT="76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9E739"/>
                    </a:solidFill>
                  </a:tcPr>
                </a:tc>
              </a:tr>
            </a:tbl>
          </a:graphicData>
        </a:graphic>
      </p:graphicFrame>
    </p:spTree>
    <p:extLst>
      <p:ext uri="{BB962C8B-B14F-4D97-AF65-F5344CB8AC3E}">
        <p14:creationId xmlns:p14="http://schemas.microsoft.com/office/powerpoint/2010/main" val="8731148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3"/>
          <p:cNvSpPr>
            <a:spLocks noGrp="1"/>
          </p:cNvSpPr>
          <p:nvPr>
            <p:ph type="title"/>
          </p:nvPr>
        </p:nvSpPr>
        <p:spPr/>
        <p:txBody>
          <a:bodyPr/>
          <a:lstStyle/>
          <a:p>
            <a:r>
              <a:rPr lang="en-US" sz="3200" smtClean="0">
                <a:solidFill>
                  <a:srgbClr val="000000"/>
                </a:solidFill>
              </a:rPr>
              <a:t>Overall Mathematics </a:t>
            </a:r>
            <a:r>
              <a:rPr lang="en-US" sz="3200" u="sng" smtClean="0">
                <a:solidFill>
                  <a:srgbClr val="000000"/>
                </a:solidFill>
              </a:rPr>
              <a:t>Pilot II</a:t>
            </a:r>
            <a:r>
              <a:rPr lang="en-US" sz="3200" smtClean="0">
                <a:solidFill>
                  <a:srgbClr val="000000"/>
                </a:solidFill>
              </a:rPr>
              <a:t> (Spring 2013) Summary Data</a:t>
            </a:r>
            <a:endParaRPr lang="en-US" smtClean="0"/>
          </a:p>
        </p:txBody>
      </p:sp>
      <p:graphicFrame>
        <p:nvGraphicFramePr>
          <p:cNvPr id="6" name="Content Placeholder 5"/>
          <p:cNvGraphicFramePr>
            <a:graphicFrameLocks noGrp="1"/>
          </p:cNvGraphicFramePr>
          <p:nvPr>
            <p:ph idx="1"/>
          </p:nvPr>
        </p:nvGraphicFramePr>
        <p:xfrm>
          <a:off x="1371600" y="1371600"/>
          <a:ext cx="6324599" cy="5029200"/>
        </p:xfrm>
        <a:graphic>
          <a:graphicData uri="http://schemas.openxmlformats.org/drawingml/2006/table">
            <a:tbl>
              <a:tblPr/>
              <a:tblGrid>
                <a:gridCol w="945599"/>
                <a:gridCol w="945599"/>
                <a:gridCol w="818306"/>
                <a:gridCol w="818306"/>
                <a:gridCol w="818306"/>
                <a:gridCol w="800122"/>
                <a:gridCol w="1178361"/>
              </a:tblGrid>
              <a:tr h="457200">
                <a:tc rowSpan="2">
                  <a:txBody>
                    <a:bodyPr/>
                    <a:lstStyle/>
                    <a:p>
                      <a:pPr algn="ctr" fontAlgn="b"/>
                      <a:r>
                        <a:rPr lang="en-US" sz="1200" b="1" i="0" u="none" strike="noStrike" dirty="0">
                          <a:solidFill>
                            <a:srgbClr val="000000"/>
                          </a:solidFill>
                          <a:effectLst/>
                          <a:latin typeface="Arial"/>
                        </a:rPr>
                        <a:t>Grade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5">
                  <a:txBody>
                    <a:bodyPr/>
                    <a:lstStyle/>
                    <a:p>
                      <a:pPr algn="ctr" fontAlgn="b"/>
                      <a:r>
                        <a:rPr lang="en-US" sz="1200" b="1" i="0" u="none" strike="noStrike">
                          <a:solidFill>
                            <a:srgbClr val="000000"/>
                          </a:solidFill>
                          <a:effectLst/>
                          <a:latin typeface="Arial"/>
                        </a:rPr>
                        <a:t>Number and Percent of Students Achieving Each Score Point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fontAlgn="b"/>
                      <a:r>
                        <a:rPr lang="en-US" sz="1200" b="1" i="0" u="none" strike="noStrike">
                          <a:solidFill>
                            <a:srgbClr val="000000"/>
                          </a:solidFill>
                          <a:effectLst/>
                          <a:latin typeface="Arial"/>
                        </a:rPr>
                        <a:t>Total Student         N /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04800">
                <a:tc vMerge="1">
                  <a:txBody>
                    <a:bodyPr/>
                    <a:lstStyle/>
                    <a:p>
                      <a:endParaRPr lang="en-US"/>
                    </a:p>
                  </a:txBody>
                  <a:tcPr/>
                </a:tc>
                <a:tc>
                  <a:txBody>
                    <a:bodyPr/>
                    <a:lstStyle/>
                    <a:p>
                      <a:pPr algn="ctr" fontAlgn="b"/>
                      <a:r>
                        <a:rPr lang="en-US" sz="1600" b="1" i="0" u="none" strike="noStrike">
                          <a:solidFill>
                            <a:srgbClr val="000000"/>
                          </a:solidFill>
                          <a:effectLst/>
                          <a:latin typeface="Arial"/>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effectLst/>
                          <a:latin typeface="Arial"/>
                        </a:rPr>
                        <a:t>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effectLst/>
                          <a:latin typeface="Arial"/>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effectLst/>
                          <a:latin typeface="Arial"/>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effectLst/>
                          <a:latin typeface="Arial"/>
                        </a:rPr>
                        <a:t>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304800">
                <a:tc>
                  <a:txBody>
                    <a:bodyPr/>
                    <a:lstStyle/>
                    <a:p>
                      <a:pPr algn="ctr" fontAlgn="b"/>
                      <a:r>
                        <a:rPr lang="en-US" sz="1600" b="1" i="0" u="none" strike="noStrike">
                          <a:solidFill>
                            <a:srgbClr val="000000"/>
                          </a:solidFill>
                          <a:effectLst/>
                          <a:latin typeface="Arial"/>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1378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1152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539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121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47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3237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04800">
                <a:tc>
                  <a:txBody>
                    <a:bodyPr/>
                    <a:lstStyle/>
                    <a:p>
                      <a:pPr algn="ctr" fontAlgn="b"/>
                      <a:r>
                        <a:rPr lang="en-US" sz="1600" b="1" i="0" u="none" strike="noStrike">
                          <a:solidFill>
                            <a:srgbClr val="000000"/>
                          </a:solidFill>
                          <a:effectLst/>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solidFill>
                            <a:srgbClr val="000000"/>
                          </a:solidFill>
                          <a:effectLst/>
                          <a:latin typeface="Arial"/>
                        </a:rPr>
                        <a:t>42.57%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35.59%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16.65%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a:solidFill>
                            <a:srgbClr val="000000"/>
                          </a:solidFill>
                          <a:effectLst/>
                          <a:latin typeface="Arial"/>
                        </a:rPr>
                        <a:t>3.74%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1.45%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dirty="0">
                          <a:solidFill>
                            <a:srgbClr val="000000"/>
                          </a:solidFill>
                          <a:effectLst/>
                          <a:latin typeface="Arial"/>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1323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1264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325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83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25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3020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solidFill>
                            <a:srgbClr val="000000"/>
                          </a:solidFill>
                          <a:effectLst/>
                          <a:latin typeface="Arial"/>
                        </a:rPr>
                        <a:t>43.81%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41.85%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10.76%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a:solidFill>
                            <a:srgbClr val="000000"/>
                          </a:solidFill>
                          <a:effectLst/>
                          <a:latin typeface="Arial"/>
                        </a:rPr>
                        <a:t>2.75%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0.83%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1351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1049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391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64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2870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solidFill>
                            <a:srgbClr val="000000"/>
                          </a:solidFill>
                          <a:effectLst/>
                          <a:latin typeface="Arial"/>
                        </a:rPr>
                        <a:t>47.07%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36.55%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13.62%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a:solidFill>
                            <a:srgbClr val="000000"/>
                          </a:solidFill>
                          <a:effectLst/>
                          <a:latin typeface="Arial"/>
                        </a:rPr>
                        <a:t>2.23%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0.52%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1579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1171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370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135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53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3308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solidFill>
                            <a:srgbClr val="000000"/>
                          </a:solidFill>
                          <a:effectLst/>
                          <a:latin typeface="Arial"/>
                        </a:rPr>
                        <a:t>47.73%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35.40%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11.19%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a:solidFill>
                            <a:srgbClr val="000000"/>
                          </a:solidFill>
                          <a:effectLst/>
                          <a:latin typeface="Arial"/>
                        </a:rPr>
                        <a:t>4.08%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1.60%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dirty="0">
                          <a:solidFill>
                            <a:srgbClr val="000000"/>
                          </a:solidFill>
                          <a:effectLst/>
                          <a:latin typeface="Arial"/>
                        </a:rPr>
                        <a:t>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1602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856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219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72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36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2785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solidFill>
                            <a:srgbClr val="000000"/>
                          </a:solidFill>
                          <a:effectLst/>
                          <a:latin typeface="Arial"/>
                        </a:rPr>
                        <a:t>57.52%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30.74%</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7.86%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a:solidFill>
                            <a:srgbClr val="000000"/>
                          </a:solidFill>
                          <a:effectLst/>
                          <a:latin typeface="Arial"/>
                        </a:rPr>
                        <a:t>2.59%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1.29%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1529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1049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619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217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88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3502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solidFill>
                            <a:srgbClr val="000000"/>
                          </a:solidFill>
                          <a:effectLst/>
                          <a:latin typeface="Arial"/>
                        </a:rPr>
                        <a:t>43.66%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29.95%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17.68%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a:solidFill>
                            <a:srgbClr val="000000"/>
                          </a:solidFill>
                          <a:effectLst/>
                          <a:latin typeface="Arial"/>
                        </a:rPr>
                        <a:t>6.20%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2.51%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9 - 12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2570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1435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299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59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23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000000"/>
                          </a:solidFill>
                          <a:effectLst/>
                          <a:latin typeface="Arial"/>
                        </a:rPr>
                        <a:t>4386</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gn="ctr" fontAlgn="b"/>
                      <a:r>
                        <a:rPr lang="en-US" sz="1600" b="1" i="0" u="none" strike="noStrike">
                          <a:solidFill>
                            <a:srgbClr val="000000"/>
                          </a:solidFill>
                          <a:effectLst/>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solidFill>
                            <a:srgbClr val="000000"/>
                          </a:solidFill>
                          <a:effectLst/>
                          <a:latin typeface="Arial"/>
                        </a:rPr>
                        <a:t>58.60%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32.72%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8080"/>
                    </a:solidFill>
                  </a:tcPr>
                </a:tc>
                <a:tc>
                  <a:txBody>
                    <a:bodyPr/>
                    <a:lstStyle/>
                    <a:p>
                      <a:pPr algn="ctr" fontAlgn="b"/>
                      <a:r>
                        <a:rPr lang="en-US" sz="1400" b="1" i="0" u="none" strike="noStrike">
                          <a:solidFill>
                            <a:srgbClr val="000000"/>
                          </a:solidFill>
                          <a:effectLst/>
                          <a:latin typeface="Arial"/>
                        </a:rPr>
                        <a:t>6.82%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1" i="0" u="none" strike="noStrike">
                          <a:solidFill>
                            <a:srgbClr val="000000"/>
                          </a:solidFill>
                          <a:effectLst/>
                          <a:latin typeface="Arial"/>
                        </a:rPr>
                        <a:t>1.35%</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a:solidFill>
                            <a:srgbClr val="000000"/>
                          </a:solidFill>
                          <a:effectLst/>
                          <a:latin typeface="Arial"/>
                        </a:rPr>
                        <a:t>0.52%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400" b="1" i="0" u="none" strike="noStrike" dirty="0">
                          <a:solidFill>
                            <a:srgbClr val="000000"/>
                          </a:solidFill>
                          <a:effectLst/>
                          <a:latin typeface="Arial"/>
                        </a:rPr>
                        <a:t>100%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955423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152400"/>
            <a:ext cx="8229600" cy="1143000"/>
          </a:xfrm>
          <a:ln>
            <a:solidFill>
              <a:schemeClr val="tx2">
                <a:lumMod val="75000"/>
              </a:schemeClr>
            </a:solidFill>
          </a:ln>
        </p:spPr>
        <p:txBody>
          <a:bodyPr/>
          <a:lstStyle/>
          <a:p>
            <a:pPr>
              <a:defRPr/>
            </a:pPr>
            <a:r>
              <a:rPr lang="en-US" sz="3600" i="1" dirty="0" smtClean="0"/>
              <a:t>Key Findings from Phase I Pilot</a:t>
            </a:r>
            <a:br>
              <a:rPr lang="en-US" sz="3600" i="1" dirty="0" smtClean="0"/>
            </a:br>
            <a:r>
              <a:rPr lang="en-US" sz="3600" i="1" dirty="0" smtClean="0"/>
              <a:t>(Spring 2012)</a:t>
            </a:r>
          </a:p>
        </p:txBody>
      </p:sp>
      <p:sp>
        <p:nvSpPr>
          <p:cNvPr id="3" name="Content Placeholder 2"/>
          <p:cNvSpPr>
            <a:spLocks noGrp="1"/>
          </p:cNvSpPr>
          <p:nvPr>
            <p:ph idx="1"/>
          </p:nvPr>
        </p:nvSpPr>
        <p:spPr>
          <a:xfrm>
            <a:off x="228600" y="1447800"/>
            <a:ext cx="8763000" cy="4572000"/>
          </a:xfrm>
        </p:spPr>
        <p:txBody>
          <a:bodyPr>
            <a:normAutofit fontScale="92500"/>
          </a:bodyPr>
          <a:lstStyle/>
          <a:p>
            <a:pPr>
              <a:defRPr/>
            </a:pPr>
            <a:r>
              <a:rPr lang="en-US" dirty="0" smtClean="0"/>
              <a:t>Overall performance shortfalls</a:t>
            </a:r>
          </a:p>
          <a:p>
            <a:pPr lvl="1">
              <a:defRPr/>
            </a:pPr>
            <a:r>
              <a:rPr lang="en-US" dirty="0" smtClean="0"/>
              <a:t>Many students lacked organization and neatness</a:t>
            </a:r>
          </a:p>
          <a:p>
            <a:pPr lvl="1">
              <a:defRPr/>
            </a:pPr>
            <a:r>
              <a:rPr lang="en-US" dirty="0" smtClean="0"/>
              <a:t>Don’t seem to understand what question was requiring </a:t>
            </a:r>
          </a:p>
          <a:p>
            <a:pPr lvl="1">
              <a:defRPr/>
            </a:pPr>
            <a:r>
              <a:rPr lang="en-US" dirty="0" smtClean="0"/>
              <a:t>Don’t follow directions well </a:t>
            </a:r>
          </a:p>
          <a:p>
            <a:pPr lvl="1">
              <a:defRPr/>
            </a:pPr>
            <a:r>
              <a:rPr lang="en-US" dirty="0" smtClean="0"/>
              <a:t>Didn’t answer all parts of questions</a:t>
            </a:r>
          </a:p>
          <a:p>
            <a:pPr lvl="1">
              <a:defRPr/>
            </a:pPr>
            <a:r>
              <a:rPr lang="en-US" dirty="0" smtClean="0"/>
              <a:t>Don’t follow through with “units” in Mathematics answers</a:t>
            </a:r>
          </a:p>
          <a:p>
            <a:pPr lvl="1">
              <a:defRPr/>
            </a:pPr>
            <a:r>
              <a:rPr lang="en-US" dirty="0" smtClean="0"/>
              <a:t>Don’t have keyboarding skills – future of testing is online and there are ELA standards (W6) for keyboarding/word processing in grades 4, 5, and 6.</a:t>
            </a:r>
          </a:p>
          <a:p>
            <a:pPr>
              <a:defRPr/>
            </a:pPr>
            <a:endParaRPr lang="en-US" dirty="0" smtClean="0"/>
          </a:p>
          <a:p>
            <a:pPr marL="0" indent="0">
              <a:buFont typeface="Arial" pitchFamily="34" charset="0"/>
              <a:buNone/>
              <a:defRPr/>
            </a:pPr>
            <a:endParaRPr lang="en-US" dirty="0" smtClean="0"/>
          </a:p>
          <a:p>
            <a:pPr>
              <a:defRPr/>
            </a:pPr>
            <a:endParaRPr lang="en-US" dirty="0" smtClean="0"/>
          </a:p>
        </p:txBody>
      </p:sp>
      <p:sp>
        <p:nvSpPr>
          <p:cNvPr id="36868" name="Slide Number Placeholder 3"/>
          <p:cNvSpPr>
            <a:spLocks noGrp="1"/>
          </p:cNvSpPr>
          <p:nvPr>
            <p:ph type="sldNum" sz="quarter" idx="11"/>
          </p:nvPr>
        </p:nvSpPr>
        <p:spPr>
          <a:xfrm>
            <a:off x="3124200" y="6245225"/>
            <a:ext cx="2895600" cy="476250"/>
          </a:xfrm>
        </p:spPr>
        <p:txBody>
          <a:bodyPr/>
          <a:lstStyle/>
          <a:p>
            <a:pPr algn="ctr">
              <a:defRPr/>
            </a:pPr>
            <a:fld id="{CE6F210D-F473-4C35-ADC6-B07EB14C90D2}" type="slidenum">
              <a:rPr lang="en-US" smtClean="0">
                <a:solidFill>
                  <a:srgbClr val="000000"/>
                </a:solidFill>
              </a:rPr>
              <a:pPr algn="ctr">
                <a:defRPr/>
              </a:pPr>
              <a:t>39</a:t>
            </a:fld>
            <a:endParaRPr lang="en-US" smtClean="0">
              <a:solidFill>
                <a:srgbClr val="000000"/>
              </a:solidFill>
            </a:endParaRPr>
          </a:p>
        </p:txBody>
      </p:sp>
    </p:spTree>
    <p:extLst>
      <p:ext uri="{BB962C8B-B14F-4D97-AF65-F5344CB8AC3E}">
        <p14:creationId xmlns:p14="http://schemas.microsoft.com/office/powerpoint/2010/main" val="23031568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1371600"/>
            <a:ext cx="8915400" cy="2362200"/>
          </a:xfrm>
        </p:spPr>
        <p:txBody>
          <a:bodyPr/>
          <a:lstStyle/>
          <a:p>
            <a:pPr lvl="1" algn="l">
              <a:buFont typeface="Arial" pitchFamily="34" charset="0"/>
              <a:buChar char="•"/>
            </a:pPr>
            <a:r>
              <a:rPr lang="en-US" sz="3000" dirty="0">
                <a:solidFill>
                  <a:schemeClr val="tx1"/>
                </a:solidFill>
              </a:rPr>
              <a:t> </a:t>
            </a:r>
            <a:r>
              <a:rPr lang="en-US" sz="3000" dirty="0" smtClean="0">
                <a:solidFill>
                  <a:schemeClr val="tx1"/>
                </a:solidFill>
              </a:rPr>
              <a:t>The big idea of Unit 4</a:t>
            </a:r>
          </a:p>
          <a:p>
            <a:pPr lvl="1" algn="l">
              <a:buFont typeface="Arial" pitchFamily="34" charset="0"/>
              <a:buChar char="•"/>
            </a:pPr>
            <a:r>
              <a:rPr lang="en-US" sz="3000" dirty="0">
                <a:solidFill>
                  <a:schemeClr val="tx1"/>
                </a:solidFill>
              </a:rPr>
              <a:t> Resources available from </a:t>
            </a:r>
            <a:r>
              <a:rPr lang="en-US" sz="3000" dirty="0" err="1">
                <a:solidFill>
                  <a:schemeClr val="tx1"/>
                </a:solidFill>
              </a:rPr>
              <a:t>GaDOE</a:t>
            </a:r>
            <a:r>
              <a:rPr lang="en-US" sz="3000" dirty="0">
                <a:solidFill>
                  <a:schemeClr val="tx1"/>
                </a:solidFill>
              </a:rPr>
              <a:t> Assessment Division</a:t>
            </a:r>
            <a:endParaRPr lang="en-US" sz="3000" dirty="0" smtClean="0">
              <a:solidFill>
                <a:schemeClr val="tx1"/>
              </a:solidFill>
            </a:endParaRPr>
          </a:p>
          <a:p>
            <a:pPr lvl="1" algn="l">
              <a:buFont typeface="Arial" pitchFamily="34" charset="0"/>
              <a:buChar char="•"/>
            </a:pPr>
            <a:r>
              <a:rPr lang="en-US" sz="3000" dirty="0" smtClean="0">
                <a:solidFill>
                  <a:schemeClr val="tx1"/>
                </a:solidFill>
              </a:rPr>
              <a:t> Incorporating SMPs into applications of probability</a:t>
            </a:r>
            <a:endParaRPr lang="en-US" sz="2600" dirty="0" smtClean="0">
              <a:solidFill>
                <a:schemeClr val="tx1"/>
              </a:solidFill>
            </a:endParaRPr>
          </a:p>
          <a:p>
            <a:pPr lvl="1" algn="l">
              <a:buFont typeface="Arial" pitchFamily="34" charset="0"/>
              <a:buChar char="•"/>
            </a:pPr>
            <a:r>
              <a:rPr lang="en-US" sz="3000" dirty="0" smtClean="0">
                <a:solidFill>
                  <a:schemeClr val="tx1"/>
                </a:solidFill>
              </a:rPr>
              <a:t> Resources</a:t>
            </a:r>
          </a:p>
          <a:p>
            <a:pPr lvl="1" algn="l"/>
            <a:endParaRPr lang="en-US" sz="2400"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8832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Welcome!</a:t>
            </a:r>
            <a:endParaRPr lang="en-US" dirty="0">
              <a:latin typeface="Arial Narrow"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0100" y="3124200"/>
            <a:ext cx="4000500" cy="2667000"/>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36249346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ctrTitle"/>
          </p:nvPr>
        </p:nvSpPr>
        <p:spPr>
          <a:ln>
            <a:solidFill>
              <a:schemeClr val="tx1"/>
            </a:solidFill>
            <a:miter lim="800000"/>
            <a:headEnd/>
            <a:tailEnd/>
          </a:ln>
        </p:spPr>
        <p:txBody>
          <a:bodyPr/>
          <a:lstStyle/>
          <a:p>
            <a:r>
              <a:rPr lang="en-US" smtClean="0"/>
              <a:t>Formative Item Bank</a:t>
            </a:r>
            <a:br>
              <a:rPr lang="en-US" smtClean="0"/>
            </a:br>
            <a:r>
              <a:rPr lang="en-US" smtClean="0"/>
              <a:t> Phase II Examples </a:t>
            </a:r>
          </a:p>
        </p:txBody>
      </p:sp>
      <p:sp>
        <p:nvSpPr>
          <p:cNvPr id="6" name="Subtitle 5"/>
          <p:cNvSpPr>
            <a:spLocks noGrp="1"/>
          </p:cNvSpPr>
          <p:nvPr>
            <p:ph type="subTitle" idx="1"/>
          </p:nvPr>
        </p:nvSpPr>
        <p:spPr/>
        <p:txBody>
          <a:bodyPr/>
          <a:lstStyle/>
          <a:p>
            <a:pPr>
              <a:defRPr/>
            </a:pPr>
            <a:r>
              <a:rPr lang="en-US" dirty="0" smtClean="0"/>
              <a:t>Mathematics</a:t>
            </a:r>
            <a:endParaRPr lang="en-US" dirty="0"/>
          </a:p>
        </p:txBody>
      </p:sp>
      <p:sp>
        <p:nvSpPr>
          <p:cNvPr id="4" name="Slide Number Placeholder 3"/>
          <p:cNvSpPr>
            <a:spLocks noGrp="1"/>
          </p:cNvSpPr>
          <p:nvPr>
            <p:ph type="sldNum" sz="quarter" idx="11"/>
          </p:nvPr>
        </p:nvSpPr>
        <p:spPr/>
        <p:txBody>
          <a:bodyPr/>
          <a:lstStyle/>
          <a:p>
            <a:pPr>
              <a:defRPr/>
            </a:pPr>
            <a:fld id="{C3744E2C-E126-4496-A86A-60B1DB7CFE61}" type="slidenum">
              <a:rPr lang="en-US" smtClean="0"/>
              <a:pPr>
                <a:defRPr/>
              </a:pPr>
              <a:t>40</a:t>
            </a:fld>
            <a:endParaRPr lang="en-US" dirty="0"/>
          </a:p>
        </p:txBody>
      </p:sp>
    </p:spTree>
    <p:extLst>
      <p:ext uri="{BB962C8B-B14F-4D97-AF65-F5344CB8AC3E}">
        <p14:creationId xmlns:p14="http://schemas.microsoft.com/office/powerpoint/2010/main" val="32731165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52400" y="1143000"/>
            <a:ext cx="2743200" cy="1981200"/>
          </a:xfrm>
          <a:ln>
            <a:solidFill>
              <a:schemeClr val="tx1"/>
            </a:solidFill>
            <a:miter lim="800000"/>
            <a:headEnd/>
            <a:tailEnd/>
          </a:ln>
        </p:spPr>
        <p:txBody>
          <a:bodyPr/>
          <a:lstStyle/>
          <a:p>
            <a:pPr algn="l"/>
            <a:r>
              <a:rPr lang="en-US" sz="3600" smtClean="0"/>
              <a:t>Grade 6 </a:t>
            </a:r>
            <a:br>
              <a:rPr lang="en-US" sz="3600" smtClean="0"/>
            </a:br>
            <a:r>
              <a:rPr lang="en-US" sz="3600" smtClean="0"/>
              <a:t>Mathematics</a:t>
            </a:r>
            <a:br>
              <a:rPr lang="en-US" sz="3600" smtClean="0"/>
            </a:br>
            <a:r>
              <a:rPr lang="en-US" sz="3600" smtClean="0"/>
              <a:t>Item</a:t>
            </a:r>
          </a:p>
        </p:txBody>
      </p:sp>
      <p:pic>
        <p:nvPicPr>
          <p:cNvPr id="38915"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124200" y="457200"/>
            <a:ext cx="5705475" cy="5287963"/>
          </a:xfrm>
          <a:solidFill>
            <a:schemeClr val="bg1"/>
          </a:solidFill>
        </p:spPr>
      </p:pic>
      <p:sp>
        <p:nvSpPr>
          <p:cNvPr id="4" name="Slide Number Placeholder 3"/>
          <p:cNvSpPr>
            <a:spLocks noGrp="1"/>
          </p:cNvSpPr>
          <p:nvPr>
            <p:ph type="sldNum" sz="quarter" idx="11"/>
          </p:nvPr>
        </p:nvSpPr>
        <p:spPr/>
        <p:txBody>
          <a:bodyPr/>
          <a:lstStyle/>
          <a:p>
            <a:pPr>
              <a:defRPr/>
            </a:pPr>
            <a:fld id="{DD6EBD33-6AF2-4E1D-8C2B-6DE92DB0A11A}" type="slidenum">
              <a:rPr lang="en-US" smtClean="0"/>
              <a:pPr>
                <a:defRPr/>
              </a:pPr>
              <a:t>41</a:t>
            </a:fld>
            <a:endParaRPr lang="en-US"/>
          </a:p>
        </p:txBody>
      </p:sp>
      <p:sp>
        <p:nvSpPr>
          <p:cNvPr id="38917" name="TextBox 2"/>
          <p:cNvSpPr txBox="1">
            <a:spLocks noChangeArrowheads="1"/>
          </p:cNvSpPr>
          <p:nvPr/>
        </p:nvSpPr>
        <p:spPr bwMode="auto">
          <a:xfrm>
            <a:off x="5791200" y="6400800"/>
            <a:ext cx="2492375" cy="369888"/>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Item from FIB Phase II</a:t>
            </a:r>
          </a:p>
        </p:txBody>
      </p:sp>
    </p:spTree>
    <p:extLst>
      <p:ext uri="{BB962C8B-B14F-4D97-AF65-F5344CB8AC3E}">
        <p14:creationId xmlns:p14="http://schemas.microsoft.com/office/powerpoint/2010/main" val="6306726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04800" y="228600"/>
            <a:ext cx="8207375" cy="609600"/>
          </a:xfrm>
          <a:ln>
            <a:solidFill>
              <a:schemeClr val="tx1"/>
            </a:solidFill>
            <a:miter lim="800000"/>
            <a:headEnd/>
            <a:tailEnd/>
          </a:ln>
        </p:spPr>
        <p:txBody>
          <a:bodyPr/>
          <a:lstStyle/>
          <a:p>
            <a:r>
              <a:rPr lang="en-US" sz="3200" smtClean="0"/>
              <a:t>Coordinate Algebra Mathematics Task</a:t>
            </a:r>
          </a:p>
        </p:txBody>
      </p:sp>
      <p:sp>
        <p:nvSpPr>
          <p:cNvPr id="46083"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F5BDD6-A01E-43F5-B7F7-3A818BD170A7}" type="slidenum">
              <a:rPr lang="en-US" smtClean="0">
                <a:solidFill>
                  <a:srgbClr val="000000"/>
                </a:solidFill>
              </a:rPr>
              <a:pPr fontAlgn="base">
                <a:spcBef>
                  <a:spcPct val="0"/>
                </a:spcBef>
                <a:spcAft>
                  <a:spcPct val="0"/>
                </a:spcAft>
                <a:defRPr/>
              </a:pPr>
              <a:t>42</a:t>
            </a:fld>
            <a:endParaRPr lang="en-US" smtClean="0">
              <a:solidFill>
                <a:srgbClr val="000000"/>
              </a:solidFill>
            </a:endParaRPr>
          </a:p>
        </p:txBody>
      </p:sp>
      <p:pic>
        <p:nvPicPr>
          <p:cNvPr id="39940" name="Picture 5" descr="MHS12217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63625"/>
            <a:ext cx="3352800" cy="305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4" descr="MHS12217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267200"/>
            <a:ext cx="4246563"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8963" y="914400"/>
            <a:ext cx="4219575" cy="5297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9943"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1050" y="6354763"/>
            <a:ext cx="2578100"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5672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ln>
            <a:solidFill>
              <a:schemeClr val="tx2"/>
            </a:solidFill>
            <a:miter lim="800000"/>
            <a:headEnd/>
            <a:tailEnd/>
          </a:ln>
        </p:spPr>
        <p:txBody>
          <a:bodyPr/>
          <a:lstStyle/>
          <a:p>
            <a:r>
              <a:rPr lang="en-US" smtClean="0"/>
              <a:t>Advanced Algebra Mathematics Task</a:t>
            </a:r>
          </a:p>
        </p:txBody>
      </p:sp>
      <p:sp>
        <p:nvSpPr>
          <p:cNvPr id="4" name="Slide Number Placeholder 3"/>
          <p:cNvSpPr>
            <a:spLocks noGrp="1"/>
          </p:cNvSpPr>
          <p:nvPr>
            <p:ph type="sldNum" sz="quarter" idx="11"/>
          </p:nvPr>
        </p:nvSpPr>
        <p:spPr/>
        <p:txBody>
          <a:bodyPr/>
          <a:lstStyle/>
          <a:p>
            <a:pPr>
              <a:defRPr/>
            </a:pPr>
            <a:fld id="{E3F8B9E4-B044-4C01-903E-4F6BB4298FC6}" type="slidenum">
              <a:rPr lang="en-US" smtClean="0"/>
              <a:pPr>
                <a:defRPr/>
              </a:pPr>
              <a:t>43</a:t>
            </a:fld>
            <a:endParaRPr lang="en-US"/>
          </a:p>
        </p:txBody>
      </p:sp>
      <p:pic>
        <p:nvPicPr>
          <p:cNvPr id="4096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461" t="6424"/>
          <a:stretch>
            <a:fillRect/>
          </a:stretch>
        </p:blipFill>
        <p:spPr>
          <a:xfrm>
            <a:off x="2290763" y="1890713"/>
            <a:ext cx="4584700" cy="42354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6343650"/>
            <a:ext cx="25781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41386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ln>
            <a:solidFill>
              <a:schemeClr val="tx2"/>
            </a:solidFill>
            <a:miter lim="800000"/>
            <a:headEnd/>
            <a:tailEnd/>
          </a:ln>
        </p:spPr>
        <p:txBody>
          <a:bodyPr/>
          <a:lstStyle/>
          <a:p>
            <a:r>
              <a:rPr lang="en-US" smtClean="0"/>
              <a:t>Advanced Algebra Task</a:t>
            </a:r>
          </a:p>
        </p:txBody>
      </p:sp>
      <p:sp>
        <p:nvSpPr>
          <p:cNvPr id="4" name="Slide Number Placeholder 3"/>
          <p:cNvSpPr>
            <a:spLocks noGrp="1"/>
          </p:cNvSpPr>
          <p:nvPr>
            <p:ph type="sldNum" sz="quarter" idx="11"/>
          </p:nvPr>
        </p:nvSpPr>
        <p:spPr/>
        <p:txBody>
          <a:bodyPr/>
          <a:lstStyle/>
          <a:p>
            <a:pPr>
              <a:defRPr/>
            </a:pPr>
            <a:fld id="{2BF23A7F-7EAF-4B29-8A35-4F03EC4DFBC2}" type="slidenum">
              <a:rPr lang="en-US" smtClean="0"/>
              <a:pPr>
                <a:defRPr/>
              </a:pPr>
              <a:t>44</a:t>
            </a:fld>
            <a:endParaRPr lang="en-US"/>
          </a:p>
        </p:txBody>
      </p:sp>
      <p:pic>
        <p:nvPicPr>
          <p:cNvPr id="4198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75" t="6505"/>
          <a:stretch>
            <a:fillRect/>
          </a:stretch>
        </p:blipFill>
        <p:spPr>
          <a:xfrm>
            <a:off x="1905000" y="1600200"/>
            <a:ext cx="5354638" cy="49228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6343650"/>
            <a:ext cx="25781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76065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2"/>
          <p:cNvSpPr>
            <a:spLocks noGrp="1"/>
          </p:cNvSpPr>
          <p:nvPr>
            <p:ph type="title"/>
          </p:nvPr>
        </p:nvSpPr>
        <p:spPr>
          <a:xfrm>
            <a:off x="381000" y="274638"/>
            <a:ext cx="8305800" cy="792162"/>
          </a:xfrm>
          <a:ln>
            <a:solidFill>
              <a:schemeClr val="tx2">
                <a:lumMod val="75000"/>
              </a:schemeClr>
            </a:solidFill>
          </a:ln>
        </p:spPr>
        <p:txBody>
          <a:bodyPr/>
          <a:lstStyle/>
          <a:p>
            <a:pPr>
              <a:defRPr/>
            </a:pPr>
            <a:r>
              <a:rPr lang="en-US" i="1" dirty="0" smtClean="0"/>
              <a:t>FIB Items in OAS</a:t>
            </a:r>
          </a:p>
        </p:txBody>
      </p:sp>
      <p:sp>
        <p:nvSpPr>
          <p:cNvPr id="4" name="Content Placeholder 3"/>
          <p:cNvSpPr>
            <a:spLocks noGrp="1"/>
          </p:cNvSpPr>
          <p:nvPr>
            <p:ph idx="1"/>
          </p:nvPr>
        </p:nvSpPr>
        <p:spPr>
          <a:xfrm>
            <a:off x="457200" y="1371600"/>
            <a:ext cx="8229600" cy="4525963"/>
          </a:xfrm>
        </p:spPr>
        <p:txBody>
          <a:bodyPr>
            <a:normAutofit lnSpcReduction="10000"/>
          </a:bodyPr>
          <a:lstStyle/>
          <a:p>
            <a:pPr>
              <a:buFont typeface="Arial" pitchFamily="34" charset="0"/>
              <a:buChar char="•"/>
              <a:defRPr/>
            </a:pPr>
            <a:r>
              <a:rPr lang="en-US" dirty="0" smtClean="0"/>
              <a:t>700+ Phase I items already in Georgia Online Assessment System (OAS)</a:t>
            </a:r>
          </a:p>
          <a:p>
            <a:pPr>
              <a:buFont typeface="Arial" pitchFamily="34" charset="0"/>
              <a:buChar char="•"/>
              <a:defRPr/>
            </a:pPr>
            <a:r>
              <a:rPr lang="en-US" dirty="0" smtClean="0"/>
              <a:t>900+ Phase II items will be loaded into OAS in fall of 2013</a:t>
            </a:r>
          </a:p>
          <a:p>
            <a:pPr>
              <a:buFont typeface="Arial" pitchFamily="34" charset="0"/>
              <a:buChar char="•"/>
              <a:defRPr/>
            </a:pPr>
            <a:r>
              <a:rPr lang="en-US" dirty="0" smtClean="0"/>
              <a:t>Same OAS log-in as used in the past</a:t>
            </a:r>
          </a:p>
          <a:p>
            <a:pPr lvl="1">
              <a:buFont typeface="Arial" pitchFamily="34" charset="0"/>
              <a:buChar char="–"/>
              <a:defRPr/>
            </a:pPr>
            <a:r>
              <a:rPr lang="en-US" dirty="0" smtClean="0"/>
              <a:t>If you need an OAS log-in access code, </a:t>
            </a:r>
          </a:p>
          <a:p>
            <a:pPr lvl="2">
              <a:buFont typeface="Arial" pitchFamily="34" charset="0"/>
              <a:buChar char="•"/>
              <a:defRPr/>
            </a:pPr>
            <a:r>
              <a:rPr lang="en-US" dirty="0" smtClean="0"/>
              <a:t>Contact your School Administrator for OAS log-in access code</a:t>
            </a:r>
          </a:p>
          <a:p>
            <a:pPr lvl="2">
              <a:buFont typeface="Arial" pitchFamily="34" charset="0"/>
              <a:buChar char="•"/>
              <a:defRPr/>
            </a:pPr>
            <a:r>
              <a:rPr lang="en-US" dirty="0" smtClean="0"/>
              <a:t>School Administrators should contact their system test coordinator for assistance if needed</a:t>
            </a:r>
          </a:p>
          <a:p>
            <a:pPr lvl="1">
              <a:buFont typeface="Arial" pitchFamily="34" charset="0"/>
              <a:buChar char="–"/>
              <a:defRPr/>
            </a:pPr>
            <a:endParaRPr lang="en-US" dirty="0"/>
          </a:p>
        </p:txBody>
      </p:sp>
      <p:sp>
        <p:nvSpPr>
          <p:cNvPr id="2" name="Oval 1"/>
          <p:cNvSpPr/>
          <p:nvPr/>
        </p:nvSpPr>
        <p:spPr>
          <a:xfrm>
            <a:off x="152400" y="3657600"/>
            <a:ext cx="8686800" cy="2286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5-Point Star 4"/>
          <p:cNvSpPr/>
          <p:nvPr/>
        </p:nvSpPr>
        <p:spPr>
          <a:xfrm>
            <a:off x="8229600" y="64770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Slide Number Placeholder 2"/>
          <p:cNvSpPr>
            <a:spLocks noGrp="1"/>
          </p:cNvSpPr>
          <p:nvPr>
            <p:ph type="sldNum" sz="quarter" idx="11"/>
          </p:nvPr>
        </p:nvSpPr>
        <p:spPr>
          <a:xfrm>
            <a:off x="8305800" y="6400800"/>
            <a:ext cx="609600" cy="365125"/>
          </a:xfrm>
        </p:spPr>
        <p:txBody>
          <a:bodyPr/>
          <a:lstStyle/>
          <a:p>
            <a:pPr>
              <a:defRPr/>
            </a:pPr>
            <a:fld id="{54008B9E-5930-493B-997C-4817B9F28983}" type="slidenum">
              <a:rPr lang="en-US" smtClean="0"/>
              <a:pPr>
                <a:defRPr/>
              </a:pPr>
              <a:t>45</a:t>
            </a:fld>
            <a:endParaRPr lang="en-US" dirty="0"/>
          </a:p>
        </p:txBody>
      </p:sp>
    </p:spTree>
    <p:extLst>
      <p:ext uri="{BB962C8B-B14F-4D97-AF65-F5344CB8AC3E}">
        <p14:creationId xmlns:p14="http://schemas.microsoft.com/office/powerpoint/2010/main" val="29693009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533400" y="228600"/>
            <a:ext cx="8153400" cy="838200"/>
          </a:xfrm>
          <a:ln>
            <a:solidFill>
              <a:schemeClr val="tx2">
                <a:lumMod val="75000"/>
              </a:schemeClr>
            </a:solidFill>
          </a:ln>
        </p:spPr>
        <p:txBody>
          <a:bodyPr/>
          <a:lstStyle/>
          <a:p>
            <a:pPr>
              <a:defRPr/>
            </a:pPr>
            <a:r>
              <a:rPr lang="en-US" dirty="0" smtClean="0"/>
              <a:t/>
            </a:r>
            <a:br>
              <a:rPr lang="en-US" dirty="0" smtClean="0"/>
            </a:br>
            <a:r>
              <a:rPr lang="en-US" i="1" dirty="0" smtClean="0"/>
              <a:t>Where do you Find the Items?</a:t>
            </a:r>
            <a:r>
              <a:rPr lang="en-US" dirty="0" smtClean="0">
                <a:solidFill>
                  <a:srgbClr val="00B050"/>
                </a:solidFill>
              </a:rPr>
              <a:t/>
            </a:r>
            <a:br>
              <a:rPr lang="en-US" dirty="0" smtClean="0">
                <a:solidFill>
                  <a:srgbClr val="00B050"/>
                </a:solidFill>
              </a:rPr>
            </a:br>
            <a:endParaRPr lang="en-US" sz="3200" dirty="0" smtClean="0">
              <a:solidFill>
                <a:srgbClr val="00B050"/>
              </a:solidFill>
            </a:endParaRPr>
          </a:p>
        </p:txBody>
      </p:sp>
      <p:sp>
        <p:nvSpPr>
          <p:cNvPr id="52227"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397E98-9CBD-4657-B717-6FA9003F35D5}" type="slidenum">
              <a:rPr lang="en-US" smtClean="0">
                <a:solidFill>
                  <a:schemeClr val="tx1"/>
                </a:solidFill>
              </a:rPr>
              <a:pPr fontAlgn="base">
                <a:spcBef>
                  <a:spcPct val="0"/>
                </a:spcBef>
                <a:spcAft>
                  <a:spcPct val="0"/>
                </a:spcAft>
                <a:defRPr/>
              </a:pPr>
              <a:t>46</a:t>
            </a:fld>
            <a:endParaRPr lang="en-US" smtClean="0">
              <a:solidFill>
                <a:schemeClr val="tx1"/>
              </a:solidFill>
            </a:endParaRPr>
          </a:p>
        </p:txBody>
      </p:sp>
      <p:pic>
        <p:nvPicPr>
          <p:cNvPr id="44036" name="Picture 8"/>
          <p:cNvPicPr>
            <a:picLocks noChangeAspect="1" noChangeArrowheads="1"/>
          </p:cNvPicPr>
          <p:nvPr/>
        </p:nvPicPr>
        <p:blipFill>
          <a:blip r:embed="rId3">
            <a:extLst>
              <a:ext uri="{28A0092B-C50C-407E-A947-70E740481C1C}">
                <a14:useLocalDpi xmlns:a14="http://schemas.microsoft.com/office/drawing/2010/main" val="0"/>
              </a:ext>
            </a:extLst>
          </a:blip>
          <a:srcRect r="66988" b="9879"/>
          <a:stretch>
            <a:fillRect/>
          </a:stretch>
        </p:blipFill>
        <p:spPr bwMode="auto">
          <a:xfrm>
            <a:off x="2590800" y="1239838"/>
            <a:ext cx="5943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a:xfrm>
            <a:off x="190500" y="1447800"/>
            <a:ext cx="2514600" cy="1371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228600" y="3352800"/>
            <a:ext cx="23622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2590800" y="2819400"/>
            <a:ext cx="1752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040" name="TextBox 1"/>
          <p:cNvSpPr txBox="1">
            <a:spLocks noChangeArrowheads="1"/>
          </p:cNvSpPr>
          <p:nvPr/>
        </p:nvSpPr>
        <p:spPr bwMode="auto">
          <a:xfrm>
            <a:off x="76200" y="4191000"/>
            <a:ext cx="2438400" cy="646113"/>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hlinkClick r:id="rId4"/>
              </a:rPr>
              <a:t>www.georgiaoas.org</a:t>
            </a:r>
            <a:endParaRPr lang="en-US"/>
          </a:p>
          <a:p>
            <a:pPr eaLnBrk="1" hangingPunct="1"/>
            <a:endParaRPr lang="en-US"/>
          </a:p>
        </p:txBody>
      </p:sp>
      <p:sp>
        <p:nvSpPr>
          <p:cNvPr id="9" name="5-Point Star 8"/>
          <p:cNvSpPr/>
          <p:nvPr/>
        </p:nvSpPr>
        <p:spPr>
          <a:xfrm>
            <a:off x="8032750" y="64008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6593861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609600" y="228600"/>
            <a:ext cx="7924800" cy="609600"/>
          </a:xfrm>
          <a:ln>
            <a:solidFill>
              <a:schemeClr val="tx2">
                <a:lumMod val="75000"/>
              </a:schemeClr>
            </a:solidFill>
          </a:ln>
        </p:spPr>
        <p:txBody>
          <a:bodyPr/>
          <a:lstStyle/>
          <a:p>
            <a:pPr>
              <a:defRPr/>
            </a:pPr>
            <a:r>
              <a:rPr lang="en-US" sz="4000" i="1" dirty="0" smtClean="0"/>
              <a:t>Searching in the OAS</a:t>
            </a:r>
          </a:p>
        </p:txBody>
      </p:sp>
      <p:sp>
        <p:nvSpPr>
          <p:cNvPr id="53251"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4E0876-D37C-43DF-A9B9-14E11026F670}" type="slidenum">
              <a:rPr lang="en-US" smtClean="0">
                <a:solidFill>
                  <a:srgbClr val="000000"/>
                </a:solidFill>
              </a:rPr>
              <a:pPr fontAlgn="base">
                <a:spcBef>
                  <a:spcPct val="0"/>
                </a:spcBef>
                <a:spcAft>
                  <a:spcPct val="0"/>
                </a:spcAft>
                <a:defRPr/>
              </a:pPr>
              <a:t>47</a:t>
            </a:fld>
            <a:endParaRPr lang="en-US" smtClean="0">
              <a:solidFill>
                <a:srgbClr val="000000"/>
              </a:solidFill>
            </a:endParaRPr>
          </a:p>
        </p:txBody>
      </p:sp>
      <p:pic>
        <p:nvPicPr>
          <p:cNvPr id="45060" name="Picture 3"/>
          <p:cNvPicPr>
            <a:picLocks noChangeAspect="1" noChangeArrowheads="1"/>
          </p:cNvPicPr>
          <p:nvPr/>
        </p:nvPicPr>
        <p:blipFill>
          <a:blip r:embed="rId2">
            <a:extLst>
              <a:ext uri="{28A0092B-C50C-407E-A947-70E740481C1C}">
                <a14:useLocalDpi xmlns:a14="http://schemas.microsoft.com/office/drawing/2010/main" val="0"/>
              </a:ext>
            </a:extLst>
          </a:blip>
          <a:srcRect l="18275" t="9045" r="69926" b="38348"/>
          <a:stretch>
            <a:fillRect/>
          </a:stretch>
        </p:blipFill>
        <p:spPr bwMode="auto">
          <a:xfrm>
            <a:off x="1828800" y="914400"/>
            <a:ext cx="4876800" cy="575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flipH="1">
            <a:off x="5257800" y="1485900"/>
            <a:ext cx="1828800" cy="342900"/>
          </a:xfrm>
          <a:prstGeom prst="straightConnector1">
            <a:avLst/>
          </a:prstGeom>
          <a:ln w="285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5257800" y="1981200"/>
            <a:ext cx="1828800" cy="76200"/>
          </a:xfrm>
          <a:prstGeom prst="straightConnector1">
            <a:avLst/>
          </a:prstGeom>
          <a:ln w="285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3255" name="TextBox 8"/>
          <p:cNvSpPr txBox="1">
            <a:spLocks noChangeArrowheads="1"/>
          </p:cNvSpPr>
          <p:nvPr/>
        </p:nvSpPr>
        <p:spPr bwMode="auto">
          <a:xfrm>
            <a:off x="7239000" y="914400"/>
            <a:ext cx="1371600" cy="1754188"/>
          </a:xfrm>
          <a:prstGeom prst="rect">
            <a:avLst/>
          </a:prstGeom>
          <a:noFill/>
          <a:ln w="28575">
            <a:solidFill>
              <a:schemeClr val="accent2">
                <a:lumMod val="75000"/>
              </a:schemeClr>
            </a:solidFill>
            <a:miter lim="800000"/>
            <a:headEnd/>
            <a:tailEnd/>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dirty="0" smtClean="0">
                <a:solidFill>
                  <a:schemeClr val="accent2">
                    <a:lumMod val="75000"/>
                  </a:schemeClr>
                </a:solidFill>
                <a:latin typeface="Calibri" pitchFamily="34" charset="0"/>
              </a:rPr>
              <a:t>You create test name and ID that are meaningful to you. </a:t>
            </a:r>
          </a:p>
        </p:txBody>
      </p:sp>
      <p:sp>
        <p:nvSpPr>
          <p:cNvPr id="45064" name="TextBox 11"/>
          <p:cNvSpPr txBox="1">
            <a:spLocks noChangeArrowheads="1"/>
          </p:cNvSpPr>
          <p:nvPr/>
        </p:nvSpPr>
        <p:spPr bwMode="auto">
          <a:xfrm>
            <a:off x="7010400" y="3429000"/>
            <a:ext cx="2057400" cy="1477963"/>
          </a:xfrm>
          <a:prstGeom prst="rect">
            <a:avLst/>
          </a:prstGeom>
          <a:noFill/>
          <a:ln w="2857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solidFill>
                  <a:srgbClr val="00B050"/>
                </a:solidFill>
                <a:latin typeface="Calibri" pitchFamily="34" charset="0"/>
              </a:rPr>
              <a:t>Naming Idea:  “Formative” and Domain Name, such as literary comprehension</a:t>
            </a:r>
          </a:p>
        </p:txBody>
      </p:sp>
      <p:cxnSp>
        <p:nvCxnSpPr>
          <p:cNvPr id="16" name="Straight Arrow Connector 15"/>
          <p:cNvCxnSpPr>
            <a:stCxn id="53255" idx="2"/>
          </p:cNvCxnSpPr>
          <p:nvPr/>
        </p:nvCxnSpPr>
        <p:spPr>
          <a:xfrm>
            <a:off x="7924800" y="2668588"/>
            <a:ext cx="0" cy="76041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 name="5-Point Star 9"/>
          <p:cNvSpPr/>
          <p:nvPr/>
        </p:nvSpPr>
        <p:spPr>
          <a:xfrm>
            <a:off x="8077200" y="6427788"/>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385793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533400" y="228600"/>
            <a:ext cx="8001000" cy="876300"/>
          </a:xfrm>
          <a:ln>
            <a:solidFill>
              <a:schemeClr val="tx2">
                <a:lumMod val="75000"/>
              </a:schemeClr>
            </a:solidFill>
          </a:ln>
        </p:spPr>
        <p:txBody>
          <a:bodyPr/>
          <a:lstStyle/>
          <a:p>
            <a:pPr>
              <a:defRPr/>
            </a:pPr>
            <a:r>
              <a:rPr lang="en-US" sz="3600" i="1" dirty="0" smtClean="0"/>
              <a:t>Searching in the OAS </a:t>
            </a:r>
          </a:p>
        </p:txBody>
      </p:sp>
      <p:pic>
        <p:nvPicPr>
          <p:cNvPr id="46083" name="Picture 3"/>
          <p:cNvPicPr>
            <a:picLocks noChangeAspect="1" noChangeArrowheads="1"/>
          </p:cNvPicPr>
          <p:nvPr/>
        </p:nvPicPr>
        <p:blipFill>
          <a:blip r:embed="rId2">
            <a:extLst>
              <a:ext uri="{28A0092B-C50C-407E-A947-70E740481C1C}">
                <a14:useLocalDpi xmlns:a14="http://schemas.microsoft.com/office/drawing/2010/main" val="0"/>
              </a:ext>
            </a:extLst>
          </a:blip>
          <a:srcRect l="9099" t="11385" r="60742" b="27974"/>
          <a:stretch>
            <a:fillRect/>
          </a:stretch>
        </p:blipFill>
        <p:spPr bwMode="auto">
          <a:xfrm>
            <a:off x="914400" y="1295400"/>
            <a:ext cx="7239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flipH="1">
            <a:off x="2743200" y="1828800"/>
            <a:ext cx="5410200" cy="7810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1524000" y="2476500"/>
            <a:ext cx="1219200" cy="266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5-Point Star 7"/>
          <p:cNvSpPr/>
          <p:nvPr/>
        </p:nvSpPr>
        <p:spPr>
          <a:xfrm>
            <a:off x="8153400" y="644525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Slide Number Placeholder 1"/>
          <p:cNvSpPr>
            <a:spLocks noGrp="1"/>
          </p:cNvSpPr>
          <p:nvPr>
            <p:ph type="sldNum" sz="quarter" idx="11"/>
          </p:nvPr>
        </p:nvSpPr>
        <p:spPr>
          <a:xfrm>
            <a:off x="8153400" y="6388100"/>
            <a:ext cx="609600" cy="365125"/>
          </a:xfrm>
        </p:spPr>
        <p:txBody>
          <a:bodyPr/>
          <a:lstStyle/>
          <a:p>
            <a:pPr>
              <a:defRPr/>
            </a:pPr>
            <a:fld id="{00D4A9B4-CC1D-4768-95BB-74CA7A68D115}" type="slidenum">
              <a:rPr lang="en-US" smtClean="0"/>
              <a:pPr>
                <a:defRPr/>
              </a:pPr>
              <a:t>48</a:t>
            </a:fld>
            <a:endParaRPr lang="en-US" dirty="0"/>
          </a:p>
        </p:txBody>
      </p:sp>
    </p:spTree>
    <p:extLst>
      <p:ext uri="{BB962C8B-B14F-4D97-AF65-F5344CB8AC3E}">
        <p14:creationId xmlns:p14="http://schemas.microsoft.com/office/powerpoint/2010/main" val="379512434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4"/>
          <p:cNvSpPr>
            <a:spLocks noGrp="1"/>
          </p:cNvSpPr>
          <p:nvPr>
            <p:ph type="title"/>
          </p:nvPr>
        </p:nvSpPr>
        <p:spPr>
          <a:xfrm>
            <a:off x="457200" y="61913"/>
            <a:ext cx="8229600" cy="1143000"/>
          </a:xfrm>
          <a:ln>
            <a:solidFill>
              <a:schemeClr val="tx1"/>
            </a:solidFill>
            <a:miter lim="800000"/>
            <a:headEnd/>
            <a:tailEnd/>
          </a:ln>
        </p:spPr>
        <p:txBody>
          <a:bodyPr/>
          <a:lstStyle/>
          <a:p>
            <a:r>
              <a:rPr lang="en-US" sz="3200" smtClean="0"/>
              <a:t>Searching the OAS for Formative Items</a:t>
            </a:r>
            <a:br>
              <a:rPr lang="en-US" sz="3200" smtClean="0"/>
            </a:br>
            <a:r>
              <a:rPr lang="en-US" sz="3200" smtClean="0"/>
              <a:t>Example Search</a:t>
            </a:r>
          </a:p>
        </p:txBody>
      </p:sp>
      <p:sp>
        <p:nvSpPr>
          <p:cNvPr id="55299"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734D8F-A836-46A4-B0D7-92354C747968}" type="slidenum">
              <a:rPr lang="en-US" smtClean="0">
                <a:solidFill>
                  <a:srgbClr val="000000"/>
                </a:solidFill>
              </a:rPr>
              <a:pPr fontAlgn="base">
                <a:spcBef>
                  <a:spcPct val="0"/>
                </a:spcBef>
                <a:spcAft>
                  <a:spcPct val="0"/>
                </a:spcAft>
                <a:defRPr/>
              </a:pPr>
              <a:t>49</a:t>
            </a:fld>
            <a:endParaRPr lang="en-US" smtClean="0">
              <a:solidFill>
                <a:srgbClr val="000000"/>
              </a:solidFill>
            </a:endParaRPr>
          </a:p>
        </p:txBody>
      </p:sp>
      <p:pic>
        <p:nvPicPr>
          <p:cNvPr id="47108" name="Picture 7"/>
          <p:cNvPicPr>
            <a:picLocks noChangeAspect="1" noChangeArrowheads="1"/>
          </p:cNvPicPr>
          <p:nvPr/>
        </p:nvPicPr>
        <p:blipFill>
          <a:blip r:embed="rId2">
            <a:extLst>
              <a:ext uri="{28A0092B-C50C-407E-A947-70E740481C1C}">
                <a14:useLocalDpi xmlns:a14="http://schemas.microsoft.com/office/drawing/2010/main" val="0"/>
              </a:ext>
            </a:extLst>
          </a:blip>
          <a:srcRect l="9137" t="12888" r="60945" b="33951"/>
          <a:stretch>
            <a:fillRect/>
          </a:stretch>
        </p:blipFill>
        <p:spPr bwMode="auto">
          <a:xfrm>
            <a:off x="762000" y="1233488"/>
            <a:ext cx="7316788"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0" name="Straight Arrow Connector 29"/>
          <p:cNvCxnSpPr/>
          <p:nvPr/>
        </p:nvCxnSpPr>
        <p:spPr>
          <a:xfrm flipH="1">
            <a:off x="5457825" y="4967288"/>
            <a:ext cx="31242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24" name="Straight Arrow Connector 1023"/>
          <p:cNvCxnSpPr/>
          <p:nvPr/>
        </p:nvCxnSpPr>
        <p:spPr>
          <a:xfrm flipH="1">
            <a:off x="3429000" y="1981200"/>
            <a:ext cx="2143125" cy="0"/>
          </a:xfrm>
          <a:prstGeom prst="straightConnector1">
            <a:avLst/>
          </a:prstGeom>
          <a:ln w="285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7111" name="TextBox 1028"/>
          <p:cNvSpPr txBox="1">
            <a:spLocks noChangeArrowheads="1"/>
          </p:cNvSpPr>
          <p:nvPr/>
        </p:nvSpPr>
        <p:spPr bwMode="auto">
          <a:xfrm>
            <a:off x="5572125" y="1689100"/>
            <a:ext cx="2209800" cy="584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FF0000"/>
                </a:solidFill>
                <a:latin typeface="Calibri" pitchFamily="34" charset="0"/>
              </a:rPr>
              <a:t>The name you created in previous steps</a:t>
            </a:r>
          </a:p>
        </p:txBody>
      </p:sp>
      <p:sp>
        <p:nvSpPr>
          <p:cNvPr id="47112" name="TextBox 1"/>
          <p:cNvSpPr txBox="1">
            <a:spLocks noChangeArrowheads="1"/>
          </p:cNvSpPr>
          <p:nvPr/>
        </p:nvSpPr>
        <p:spPr bwMode="auto">
          <a:xfrm>
            <a:off x="750888" y="5705475"/>
            <a:ext cx="7588250" cy="33813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FF0000"/>
                </a:solidFill>
                <a:latin typeface="Calibri" pitchFamily="34" charset="0"/>
              </a:rPr>
              <a:t>All of the formative items are in Level 2 of the OAS which means all teachers have access.</a:t>
            </a:r>
          </a:p>
        </p:txBody>
      </p:sp>
      <p:cxnSp>
        <p:nvCxnSpPr>
          <p:cNvPr id="4" name="Straight Arrow Connector 3"/>
          <p:cNvCxnSpPr/>
          <p:nvPr/>
        </p:nvCxnSpPr>
        <p:spPr>
          <a:xfrm flipV="1">
            <a:off x="838200" y="2514600"/>
            <a:ext cx="1219200" cy="31908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ight Brace 13"/>
          <p:cNvSpPr/>
          <p:nvPr/>
        </p:nvSpPr>
        <p:spPr>
          <a:xfrm>
            <a:off x="3429000" y="2590800"/>
            <a:ext cx="457200" cy="6096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solidFill>
                <a:prstClr val="black"/>
              </a:solidFill>
            </a:endParaRPr>
          </a:p>
        </p:txBody>
      </p:sp>
      <p:sp>
        <p:nvSpPr>
          <p:cNvPr id="47115" name="TextBox 16"/>
          <p:cNvSpPr txBox="1">
            <a:spLocks noChangeArrowheads="1"/>
          </p:cNvSpPr>
          <p:nvPr/>
        </p:nvSpPr>
        <p:spPr bwMode="auto">
          <a:xfrm>
            <a:off x="4081463" y="2611438"/>
            <a:ext cx="3386137" cy="584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FF0000"/>
                </a:solidFill>
                <a:latin typeface="Calibri" pitchFamily="34" charset="0"/>
              </a:rPr>
              <a:t>Drop down to select subject and grade level</a:t>
            </a:r>
          </a:p>
        </p:txBody>
      </p:sp>
      <p:sp>
        <p:nvSpPr>
          <p:cNvPr id="47116" name="TextBox 19"/>
          <p:cNvSpPr txBox="1">
            <a:spLocks noChangeArrowheads="1"/>
          </p:cNvSpPr>
          <p:nvPr/>
        </p:nvSpPr>
        <p:spPr bwMode="auto">
          <a:xfrm>
            <a:off x="7543800" y="4343400"/>
            <a:ext cx="7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solidFill>
                <a:srgbClr val="000000"/>
              </a:solidFill>
              <a:latin typeface="Calibri" pitchFamily="34" charset="0"/>
            </a:endParaRPr>
          </a:p>
        </p:txBody>
      </p:sp>
      <p:sp>
        <p:nvSpPr>
          <p:cNvPr id="47117" name="TextBox 20"/>
          <p:cNvSpPr txBox="1">
            <a:spLocks noChangeArrowheads="1"/>
          </p:cNvSpPr>
          <p:nvPr/>
        </p:nvSpPr>
        <p:spPr bwMode="auto">
          <a:xfrm>
            <a:off x="4098925" y="3535363"/>
            <a:ext cx="2947988" cy="584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solidFill>
                  <a:srgbClr val="FF0000"/>
                </a:solidFill>
                <a:latin typeface="Calibri" pitchFamily="34" charset="0"/>
              </a:rPr>
              <a:t>Drop down to select domain and standard (or select all)</a:t>
            </a:r>
          </a:p>
        </p:txBody>
      </p:sp>
      <p:sp>
        <p:nvSpPr>
          <p:cNvPr id="5" name="Oval 4"/>
          <p:cNvSpPr/>
          <p:nvPr/>
        </p:nvSpPr>
        <p:spPr>
          <a:xfrm>
            <a:off x="4419600" y="4713288"/>
            <a:ext cx="990600" cy="6969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8" name="Right Brace 7"/>
          <p:cNvSpPr/>
          <p:nvPr/>
        </p:nvSpPr>
        <p:spPr>
          <a:xfrm>
            <a:off x="3657600" y="3535363"/>
            <a:ext cx="347663" cy="60325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solidFill>
                <a:prstClr val="black"/>
              </a:solidFill>
            </a:endParaRPr>
          </a:p>
        </p:txBody>
      </p:sp>
      <p:sp>
        <p:nvSpPr>
          <p:cNvPr id="6" name="Oval 5"/>
          <p:cNvSpPr/>
          <p:nvPr/>
        </p:nvSpPr>
        <p:spPr>
          <a:xfrm>
            <a:off x="2209800" y="2133600"/>
            <a:ext cx="1620838"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9" name="Oval 8"/>
          <p:cNvSpPr/>
          <p:nvPr/>
        </p:nvSpPr>
        <p:spPr>
          <a:xfrm>
            <a:off x="2057400" y="3181350"/>
            <a:ext cx="1143000" cy="35401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8" name="5-Point Star 17"/>
          <p:cNvSpPr/>
          <p:nvPr/>
        </p:nvSpPr>
        <p:spPr>
          <a:xfrm>
            <a:off x="8032750" y="6435725"/>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8462581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1219200"/>
            <a:ext cx="7772400" cy="2667000"/>
          </a:xfrm>
          <a:ln>
            <a:solidFill>
              <a:schemeClr val="tx1"/>
            </a:solidFill>
            <a:miter lim="800000"/>
            <a:headEnd/>
            <a:tailEnd/>
          </a:ln>
        </p:spPr>
        <p:txBody>
          <a:bodyPr/>
          <a:lstStyle/>
          <a:p>
            <a:r>
              <a:rPr lang="en-US" smtClean="0"/>
              <a:t>Lighting the Way</a:t>
            </a:r>
            <a:br>
              <a:rPr lang="en-US" smtClean="0"/>
            </a:br>
            <a:r>
              <a:rPr lang="en-US" sz="3200" smtClean="0"/>
              <a:t>The Georgia Formative Item Bank Sheds Light on Student Performance Expectations and Achievement</a:t>
            </a:r>
            <a:r>
              <a:rPr lang="en-US" smtClean="0"/>
              <a:t/>
            </a:r>
            <a:br>
              <a:rPr lang="en-US" smtClean="0"/>
            </a:br>
            <a:endParaRPr lang="en-US" smtClean="0"/>
          </a:p>
        </p:txBody>
      </p:sp>
      <p:sp>
        <p:nvSpPr>
          <p:cNvPr id="2051" name="Subtitle 2"/>
          <p:cNvSpPr>
            <a:spLocks noGrp="1"/>
          </p:cNvSpPr>
          <p:nvPr>
            <p:ph type="subTitle" idx="1"/>
          </p:nvPr>
        </p:nvSpPr>
        <p:spPr>
          <a:xfrm>
            <a:off x="1219200" y="4114800"/>
            <a:ext cx="6858000" cy="1828800"/>
          </a:xfrm>
          <a:ln>
            <a:solidFill>
              <a:schemeClr val="tx1"/>
            </a:solidFill>
            <a:miter lim="800000"/>
            <a:headEnd/>
            <a:tailEnd/>
          </a:ln>
        </p:spPr>
        <p:txBody>
          <a:bodyPr/>
          <a:lstStyle/>
          <a:p>
            <a:r>
              <a:rPr lang="en-US" sz="2400" smtClean="0">
                <a:solidFill>
                  <a:schemeClr val="tx1"/>
                </a:solidFill>
              </a:rPr>
              <a:t>A Presentation by </a:t>
            </a:r>
          </a:p>
          <a:p>
            <a:r>
              <a:rPr lang="en-US" sz="2400" smtClean="0">
                <a:solidFill>
                  <a:schemeClr val="tx1"/>
                </a:solidFill>
              </a:rPr>
              <a:t>Dr. Dawn H. Souter, Project Manager</a:t>
            </a:r>
          </a:p>
          <a:p>
            <a:r>
              <a:rPr lang="en-US" sz="2400" smtClean="0">
                <a:solidFill>
                  <a:schemeClr val="tx1"/>
                </a:solidFill>
              </a:rPr>
              <a:t>Georgia Department of Education</a:t>
            </a:r>
          </a:p>
          <a:p>
            <a:r>
              <a:rPr lang="en-US" sz="2400" smtClean="0">
                <a:solidFill>
                  <a:schemeClr val="tx1"/>
                </a:solidFill>
              </a:rPr>
              <a:t>Assessment and Accountability</a:t>
            </a:r>
          </a:p>
        </p:txBody>
      </p:sp>
      <p:sp>
        <p:nvSpPr>
          <p:cNvPr id="2" name="Slide Number Placeholder 1"/>
          <p:cNvSpPr>
            <a:spLocks noGrp="1"/>
          </p:cNvSpPr>
          <p:nvPr>
            <p:ph type="sldNum" sz="quarter" idx="11"/>
          </p:nvPr>
        </p:nvSpPr>
        <p:spPr/>
        <p:txBody>
          <a:bodyPr/>
          <a:lstStyle/>
          <a:p>
            <a:pPr>
              <a:defRPr/>
            </a:pPr>
            <a:fld id="{0B1F53C8-D49E-4CC2-8FEE-AF89939D02C2}" type="slidenum">
              <a:rPr lang="en-US" smtClean="0"/>
              <a:pPr>
                <a:defRPr/>
              </a:pPr>
              <a:t>5</a:t>
            </a:fld>
            <a:endParaRPr lang="en-US"/>
          </a:p>
        </p:txBody>
      </p:sp>
    </p:spTree>
    <p:extLst>
      <p:ext uri="{BB962C8B-B14F-4D97-AF65-F5344CB8AC3E}">
        <p14:creationId xmlns:p14="http://schemas.microsoft.com/office/powerpoint/2010/main" val="242960862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Content Placeholder 2"/>
          <p:cNvSpPr>
            <a:spLocks noGrp="1"/>
          </p:cNvSpPr>
          <p:nvPr>
            <p:ph idx="1"/>
          </p:nvPr>
        </p:nvSpPr>
        <p:spPr>
          <a:xfrm>
            <a:off x="457200" y="1219200"/>
            <a:ext cx="8229600" cy="4525963"/>
          </a:xfrm>
        </p:spPr>
        <p:txBody>
          <a:bodyPr/>
          <a:lstStyle/>
          <a:p>
            <a:pPr marL="0" indent="0">
              <a:buFont typeface="Arial" charset="0"/>
              <a:buNone/>
              <a:defRPr/>
            </a:pPr>
            <a:r>
              <a:rPr lang="en-US" sz="2800" dirty="0" smtClean="0"/>
              <a:t>1. Create Test (Test Name and Test Identifier, submit)</a:t>
            </a:r>
          </a:p>
          <a:p>
            <a:pPr marL="0" indent="0">
              <a:buFont typeface="Arial" charset="0"/>
              <a:buNone/>
              <a:defRPr/>
            </a:pPr>
            <a:r>
              <a:rPr lang="en-US" sz="2800" dirty="0" smtClean="0">
                <a:solidFill>
                  <a:srgbClr val="FF0000"/>
                </a:solidFill>
              </a:rPr>
              <a:t>2. Item Level (Select Level 2, which provides access to all Georgia teachers)</a:t>
            </a:r>
          </a:p>
          <a:p>
            <a:pPr marL="0" indent="0">
              <a:buFont typeface="Arial" charset="0"/>
              <a:buNone/>
              <a:defRPr/>
            </a:pPr>
            <a:r>
              <a:rPr lang="en-US" sz="2800" dirty="0" smtClean="0"/>
              <a:t>3. Subject (Select Language Arts or Mathematics)</a:t>
            </a:r>
          </a:p>
          <a:p>
            <a:pPr marL="0" indent="0">
              <a:buFont typeface="Arial" charset="0"/>
              <a:buNone/>
              <a:defRPr/>
            </a:pPr>
            <a:r>
              <a:rPr lang="en-US" sz="2800" dirty="0" smtClean="0">
                <a:solidFill>
                  <a:srgbClr val="FF0000"/>
                </a:solidFill>
              </a:rPr>
              <a:t>4. Grade Level (Select grade 3 – 8)</a:t>
            </a:r>
          </a:p>
          <a:p>
            <a:pPr marL="0" indent="0">
              <a:buFont typeface="Arial" charset="0"/>
              <a:buNone/>
              <a:defRPr/>
            </a:pPr>
            <a:r>
              <a:rPr lang="en-US" sz="2800" dirty="0" smtClean="0"/>
              <a:t>5. Domain ( Select Formative)</a:t>
            </a:r>
          </a:p>
          <a:p>
            <a:pPr marL="0" indent="0">
              <a:buFont typeface="Arial" charset="0"/>
              <a:buNone/>
              <a:defRPr/>
            </a:pPr>
            <a:r>
              <a:rPr lang="en-US" sz="2800" dirty="0" smtClean="0">
                <a:solidFill>
                  <a:srgbClr val="FF0000"/>
                </a:solidFill>
              </a:rPr>
              <a:t>6. Domain (Select Appropriate Domain or ALL, i.e. Information and Media Literacy)</a:t>
            </a:r>
          </a:p>
          <a:p>
            <a:pPr marL="0" indent="0">
              <a:buFont typeface="Arial" charset="0"/>
              <a:buNone/>
              <a:defRPr/>
            </a:pPr>
            <a:r>
              <a:rPr lang="en-US" sz="2800" dirty="0" smtClean="0"/>
              <a:t>7. Standard (Select Standard or ALL)</a:t>
            </a:r>
          </a:p>
          <a:p>
            <a:pPr marL="0" indent="0">
              <a:buFont typeface="Arial" charset="0"/>
              <a:buNone/>
              <a:defRPr/>
            </a:pPr>
            <a:r>
              <a:rPr lang="en-US" sz="2800" dirty="0" smtClean="0">
                <a:solidFill>
                  <a:srgbClr val="FF0000"/>
                </a:solidFill>
              </a:rPr>
              <a:t>8. Show Items</a:t>
            </a:r>
          </a:p>
          <a:p>
            <a:pPr>
              <a:defRPr/>
            </a:pPr>
            <a:endParaRPr lang="en-US" sz="2800" dirty="0" smtClean="0"/>
          </a:p>
        </p:txBody>
      </p:sp>
      <p:sp>
        <p:nvSpPr>
          <p:cNvPr id="56324"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6F01E7-33CD-4C41-AB6E-6E05AB30E4F4}" type="slidenum">
              <a:rPr lang="en-US" smtClean="0">
                <a:solidFill>
                  <a:srgbClr val="000000"/>
                </a:solidFill>
              </a:rPr>
              <a:pPr fontAlgn="base">
                <a:spcBef>
                  <a:spcPct val="0"/>
                </a:spcBef>
                <a:spcAft>
                  <a:spcPct val="0"/>
                </a:spcAft>
                <a:defRPr/>
              </a:pPr>
              <a:t>50</a:t>
            </a:fld>
            <a:endParaRPr lang="en-US" dirty="0" smtClean="0">
              <a:solidFill>
                <a:srgbClr val="000000"/>
              </a:solidFill>
            </a:endParaRPr>
          </a:p>
        </p:txBody>
      </p:sp>
      <p:sp>
        <p:nvSpPr>
          <p:cNvPr id="5" name="Title 4"/>
          <p:cNvSpPr txBox="1">
            <a:spLocks/>
          </p:cNvSpPr>
          <p:nvPr/>
        </p:nvSpPr>
        <p:spPr bwMode="auto">
          <a:xfrm>
            <a:off x="457200" y="152400"/>
            <a:ext cx="8124825" cy="976313"/>
          </a:xfrm>
          <a:prstGeom prst="rect">
            <a:avLst/>
          </a:prstGeom>
          <a:noFill/>
          <a:ln>
            <a:solidFill>
              <a:schemeClr val="tx2">
                <a:lumMod val="75000"/>
              </a:schemeClr>
            </a:solidFill>
          </a:ln>
          <a:extLst/>
        </p:spPr>
        <p:txBody>
          <a:bodyPr anchor="ct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fontAlgn="base">
              <a:spcBef>
                <a:spcPct val="0"/>
              </a:spcBef>
              <a:spcAft>
                <a:spcPct val="0"/>
              </a:spcAft>
              <a:defRPr sz="4400" b="1">
                <a:solidFill>
                  <a:schemeClr val="tx1"/>
                </a:solidFill>
                <a:latin typeface="Calibri" pitchFamily="34" charset="0"/>
              </a:defRPr>
            </a:lvl6pPr>
            <a:lvl7pPr marL="914400" algn="ctr" rtl="0" fontAlgn="base">
              <a:spcBef>
                <a:spcPct val="0"/>
              </a:spcBef>
              <a:spcAft>
                <a:spcPct val="0"/>
              </a:spcAft>
              <a:defRPr sz="4400" b="1">
                <a:solidFill>
                  <a:schemeClr val="tx1"/>
                </a:solidFill>
                <a:latin typeface="Calibri" pitchFamily="34" charset="0"/>
              </a:defRPr>
            </a:lvl7pPr>
            <a:lvl8pPr marL="1371600" algn="ctr" rtl="0" fontAlgn="base">
              <a:spcBef>
                <a:spcPct val="0"/>
              </a:spcBef>
              <a:spcAft>
                <a:spcPct val="0"/>
              </a:spcAft>
              <a:defRPr sz="4400" b="1">
                <a:solidFill>
                  <a:schemeClr val="tx1"/>
                </a:solidFill>
                <a:latin typeface="Calibri" pitchFamily="34" charset="0"/>
              </a:defRPr>
            </a:lvl8pPr>
            <a:lvl9pPr marL="1828800" algn="ctr" rtl="0" fontAlgn="base">
              <a:spcBef>
                <a:spcPct val="0"/>
              </a:spcBef>
              <a:spcAft>
                <a:spcPct val="0"/>
              </a:spcAft>
              <a:defRPr sz="4400" b="1">
                <a:solidFill>
                  <a:schemeClr val="tx1"/>
                </a:solidFill>
                <a:latin typeface="Calibri" pitchFamily="34" charset="0"/>
              </a:defRPr>
            </a:lvl9pPr>
          </a:lstStyle>
          <a:p>
            <a:pPr>
              <a:defRPr/>
            </a:pPr>
            <a:r>
              <a:rPr lang="en-US" sz="3200" i="1" dirty="0" smtClean="0"/>
              <a:t>Searching the OAS for Formative Items</a:t>
            </a:r>
            <a:br>
              <a:rPr lang="en-US" sz="3200" i="1" dirty="0" smtClean="0"/>
            </a:br>
            <a:r>
              <a:rPr lang="en-US" sz="3200" i="1" dirty="0" smtClean="0"/>
              <a:t>Search Steps</a:t>
            </a:r>
          </a:p>
        </p:txBody>
      </p:sp>
      <p:sp>
        <p:nvSpPr>
          <p:cNvPr id="6" name="5-Point Star 5"/>
          <p:cNvSpPr/>
          <p:nvPr/>
        </p:nvSpPr>
        <p:spPr>
          <a:xfrm>
            <a:off x="8032750" y="6427788"/>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4479894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fontScale="90000"/>
          </a:bodyPr>
          <a:lstStyle/>
          <a:p>
            <a:pPr>
              <a:defRPr/>
            </a:pPr>
            <a:r>
              <a:rPr lang="en-US" dirty="0" smtClean="0"/>
              <a:t>Finding the Rubrics and Sample Student Papers</a:t>
            </a:r>
            <a:endParaRPr lang="en-US" dirty="0"/>
          </a:p>
        </p:txBody>
      </p:sp>
      <p:sp>
        <p:nvSpPr>
          <p:cNvPr id="3" name="Content Placeholder 2"/>
          <p:cNvSpPr>
            <a:spLocks noGrp="1"/>
          </p:cNvSpPr>
          <p:nvPr>
            <p:ph idx="1"/>
          </p:nvPr>
        </p:nvSpPr>
        <p:spPr/>
        <p:txBody>
          <a:bodyPr/>
          <a:lstStyle/>
          <a:p>
            <a:pPr marL="0" indent="0">
              <a:buFont typeface="Arial" charset="0"/>
              <a:buNone/>
              <a:defRPr/>
            </a:pPr>
            <a:r>
              <a:rPr lang="en-US" dirty="0" smtClean="0"/>
              <a:t>Once you create a test in the previous steps:</a:t>
            </a:r>
          </a:p>
          <a:p>
            <a:pPr>
              <a:defRPr/>
            </a:pPr>
            <a:r>
              <a:rPr lang="en-US" dirty="0" smtClean="0"/>
              <a:t>Assign the test to a class</a:t>
            </a:r>
          </a:p>
          <a:p>
            <a:pPr>
              <a:defRPr/>
            </a:pPr>
            <a:r>
              <a:rPr lang="en-US" dirty="0" smtClean="0"/>
              <a:t>Assign the test to a student in the class</a:t>
            </a:r>
          </a:p>
          <a:p>
            <a:pPr>
              <a:defRPr/>
            </a:pPr>
            <a:r>
              <a:rPr lang="en-US" dirty="0" smtClean="0"/>
              <a:t>Take the test as if you were a student</a:t>
            </a:r>
          </a:p>
          <a:p>
            <a:pPr>
              <a:defRPr/>
            </a:pPr>
            <a:r>
              <a:rPr lang="en-US" dirty="0" smtClean="0"/>
              <a:t>Click on “Score the Test”</a:t>
            </a:r>
          </a:p>
          <a:p>
            <a:pPr>
              <a:defRPr/>
            </a:pPr>
            <a:r>
              <a:rPr lang="en-US" dirty="0" smtClean="0"/>
              <a:t>At that point, you will be able to see the rubrics and student work samples</a:t>
            </a:r>
          </a:p>
          <a:p>
            <a:pPr marL="0" indent="0">
              <a:buFont typeface="Arial" charset="0"/>
              <a:buNone/>
              <a:defRPr/>
            </a:pPr>
            <a:r>
              <a:rPr lang="en-US" sz="2000" dirty="0" smtClean="0"/>
              <a:t>(Screen shots are unavailable at this time due to annual repairs being made to the OAS.)</a:t>
            </a:r>
            <a:endParaRPr lang="en-US" sz="2000" dirty="0"/>
          </a:p>
        </p:txBody>
      </p:sp>
      <p:sp>
        <p:nvSpPr>
          <p:cNvPr id="4" name="5-Point Star 3"/>
          <p:cNvSpPr/>
          <p:nvPr/>
        </p:nvSpPr>
        <p:spPr>
          <a:xfrm>
            <a:off x="8077200" y="64008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Slide Number Placeholder 4"/>
          <p:cNvSpPr>
            <a:spLocks noGrp="1"/>
          </p:cNvSpPr>
          <p:nvPr>
            <p:ph type="sldNum" sz="quarter" idx="11"/>
          </p:nvPr>
        </p:nvSpPr>
        <p:spPr/>
        <p:txBody>
          <a:bodyPr/>
          <a:lstStyle/>
          <a:p>
            <a:pPr>
              <a:defRPr/>
            </a:pPr>
            <a:fld id="{8C02F31B-98CC-42FE-B708-7A1771BE5FB6}" type="slidenum">
              <a:rPr lang="en-US" smtClean="0"/>
              <a:pPr>
                <a:defRPr/>
              </a:pPr>
              <a:t>51</a:t>
            </a:fld>
            <a:endParaRPr lang="en-US" dirty="0"/>
          </a:p>
        </p:txBody>
      </p:sp>
    </p:spTree>
    <p:extLst>
      <p:ext uri="{BB962C8B-B14F-4D97-AF65-F5344CB8AC3E}">
        <p14:creationId xmlns:p14="http://schemas.microsoft.com/office/powerpoint/2010/main" val="29562949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228600"/>
            <a:ext cx="8229600" cy="1189038"/>
          </a:xfrm>
          <a:ln>
            <a:solidFill>
              <a:schemeClr val="tx2">
                <a:lumMod val="75000"/>
              </a:schemeClr>
            </a:solidFill>
          </a:ln>
        </p:spPr>
        <p:txBody>
          <a:bodyPr/>
          <a:lstStyle/>
          <a:p>
            <a:pPr>
              <a:defRPr/>
            </a:pPr>
            <a:r>
              <a:rPr lang="en-US" sz="4000" i="1" dirty="0" smtClean="0"/>
              <a:t>Formative Item Bank Information</a:t>
            </a:r>
            <a:br>
              <a:rPr lang="en-US" sz="4000" i="1" dirty="0" smtClean="0"/>
            </a:br>
            <a:r>
              <a:rPr lang="en-US" sz="4000" i="1" dirty="0" smtClean="0"/>
              <a:t> On-line</a:t>
            </a:r>
          </a:p>
        </p:txBody>
      </p:sp>
      <p:sp>
        <p:nvSpPr>
          <p:cNvPr id="58371"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4EB470-1479-4658-8B1D-EF3109D202D7}" type="slidenum">
              <a:rPr lang="en-US" smtClean="0">
                <a:solidFill>
                  <a:srgbClr val="000000"/>
                </a:solidFill>
              </a:rPr>
              <a:pPr fontAlgn="base">
                <a:spcBef>
                  <a:spcPct val="0"/>
                </a:spcBef>
                <a:spcAft>
                  <a:spcPct val="0"/>
                </a:spcAft>
                <a:defRPr/>
              </a:pPr>
              <a:t>52</a:t>
            </a:fld>
            <a:endParaRPr lang="en-US" smtClean="0">
              <a:solidFill>
                <a:srgbClr val="000000"/>
              </a:solidFill>
            </a:endParaRPr>
          </a:p>
        </p:txBody>
      </p:sp>
      <p:pic>
        <p:nvPicPr>
          <p:cNvPr id="50180" name="Picture 3"/>
          <p:cNvPicPr>
            <a:picLocks noChangeAspect="1" noChangeArrowheads="1"/>
          </p:cNvPicPr>
          <p:nvPr/>
        </p:nvPicPr>
        <p:blipFill>
          <a:blip r:embed="rId2">
            <a:extLst>
              <a:ext uri="{28A0092B-C50C-407E-A947-70E740481C1C}">
                <a14:useLocalDpi xmlns:a14="http://schemas.microsoft.com/office/drawing/2010/main" val="0"/>
              </a:ext>
            </a:extLst>
          </a:blip>
          <a:srcRect r="65865" b="8379"/>
          <a:stretch>
            <a:fillRect/>
          </a:stretch>
        </p:blipFill>
        <p:spPr bwMode="auto">
          <a:xfrm>
            <a:off x="457200" y="1600200"/>
            <a:ext cx="5715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2209800" y="4252913"/>
            <a:ext cx="3200400" cy="6858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Arrow Connector 6"/>
          <p:cNvCxnSpPr/>
          <p:nvPr/>
        </p:nvCxnSpPr>
        <p:spPr>
          <a:xfrm flipH="1">
            <a:off x="6096000" y="3276600"/>
            <a:ext cx="762000" cy="990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0183" name="TextBox 7"/>
          <p:cNvSpPr txBox="1">
            <a:spLocks noChangeArrowheads="1"/>
          </p:cNvSpPr>
          <p:nvPr/>
        </p:nvSpPr>
        <p:spPr bwMode="auto">
          <a:xfrm>
            <a:off x="6880225" y="2322513"/>
            <a:ext cx="1676400" cy="147796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atin typeface="Calibri" pitchFamily="34" charset="0"/>
              </a:rPr>
              <a:t>For more information about the Formative Item Bank Project</a:t>
            </a:r>
          </a:p>
        </p:txBody>
      </p:sp>
      <p:sp>
        <p:nvSpPr>
          <p:cNvPr id="50184" name="TextBox 3"/>
          <p:cNvSpPr txBox="1">
            <a:spLocks noChangeArrowheads="1"/>
          </p:cNvSpPr>
          <p:nvPr/>
        </p:nvSpPr>
        <p:spPr bwMode="auto">
          <a:xfrm>
            <a:off x="6324600" y="5105400"/>
            <a:ext cx="2590800" cy="646113"/>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hlinkClick r:id="rId3"/>
              </a:rPr>
              <a:t>www.georgiaoas.org</a:t>
            </a:r>
            <a:endParaRPr lang="en-US"/>
          </a:p>
          <a:p>
            <a:pPr eaLnBrk="1" hangingPunct="1"/>
            <a:endParaRPr lang="en-US"/>
          </a:p>
        </p:txBody>
      </p:sp>
      <p:sp>
        <p:nvSpPr>
          <p:cNvPr id="9" name="5-Point Star 8"/>
          <p:cNvSpPr/>
          <p:nvPr/>
        </p:nvSpPr>
        <p:spPr>
          <a:xfrm>
            <a:off x="8032750" y="64008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9800651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533400" y="274638"/>
            <a:ext cx="8153400" cy="944562"/>
          </a:xfrm>
          <a:ln>
            <a:solidFill>
              <a:schemeClr val="tx2">
                <a:lumMod val="75000"/>
              </a:schemeClr>
            </a:solidFill>
          </a:ln>
        </p:spPr>
        <p:txBody>
          <a:bodyPr/>
          <a:lstStyle/>
          <a:p>
            <a:pPr>
              <a:defRPr/>
            </a:pPr>
            <a:r>
              <a:rPr lang="en-US" sz="3200" i="1" dirty="0" smtClean="0"/>
              <a:t>Formative Item Bank Information On-line</a:t>
            </a:r>
          </a:p>
        </p:txBody>
      </p:sp>
      <p:sp>
        <p:nvSpPr>
          <p:cNvPr id="59395"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B20562-A455-4072-B603-FCAEAED6291F}" type="slidenum">
              <a:rPr lang="en-US" smtClean="0">
                <a:solidFill>
                  <a:srgbClr val="000000"/>
                </a:solidFill>
              </a:rPr>
              <a:pPr fontAlgn="base">
                <a:spcBef>
                  <a:spcPct val="0"/>
                </a:spcBef>
                <a:spcAft>
                  <a:spcPct val="0"/>
                </a:spcAft>
                <a:defRPr/>
              </a:pPr>
              <a:t>53</a:t>
            </a:fld>
            <a:endParaRPr lang="en-US" smtClean="0">
              <a:solidFill>
                <a:srgbClr val="000000"/>
              </a:solidFill>
            </a:endParaRPr>
          </a:p>
        </p:txBody>
      </p:sp>
      <p:pic>
        <p:nvPicPr>
          <p:cNvPr id="51204" name="Picture 3"/>
          <p:cNvPicPr>
            <a:picLocks noChangeAspect="1" noChangeArrowheads="1"/>
          </p:cNvPicPr>
          <p:nvPr/>
        </p:nvPicPr>
        <p:blipFill>
          <a:blip r:embed="rId2">
            <a:extLst>
              <a:ext uri="{28A0092B-C50C-407E-A947-70E740481C1C}">
                <a14:useLocalDpi xmlns:a14="http://schemas.microsoft.com/office/drawing/2010/main" val="0"/>
              </a:ext>
            </a:extLst>
          </a:blip>
          <a:srcRect l="16206" t="9338" r="67519" b="14812"/>
          <a:stretch>
            <a:fillRect/>
          </a:stretch>
        </p:blipFill>
        <p:spPr bwMode="auto">
          <a:xfrm>
            <a:off x="677863" y="1627188"/>
            <a:ext cx="3925887"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TextBox 4"/>
          <p:cNvSpPr txBox="1">
            <a:spLocks noChangeArrowheads="1"/>
          </p:cNvSpPr>
          <p:nvPr/>
        </p:nvSpPr>
        <p:spPr bwMode="auto">
          <a:xfrm>
            <a:off x="762000" y="1295400"/>
            <a:ext cx="76819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Calibri" pitchFamily="34" charset="0"/>
              </a:rPr>
              <a:t>http://www.gadoe.org/Curriculum-Instruction-and-Assessment/Assessment/Pages/OAS-Resources.aspx</a:t>
            </a:r>
          </a:p>
        </p:txBody>
      </p:sp>
      <p:sp>
        <p:nvSpPr>
          <p:cNvPr id="6" name="Oval 5"/>
          <p:cNvSpPr/>
          <p:nvPr/>
        </p:nvSpPr>
        <p:spPr>
          <a:xfrm>
            <a:off x="3352800" y="2362200"/>
            <a:ext cx="1250950" cy="2438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p:nvSpPr>
        <p:spPr>
          <a:xfrm>
            <a:off x="5410200" y="2057400"/>
            <a:ext cx="3352800" cy="2862263"/>
          </a:xfrm>
          <a:prstGeom prst="rect">
            <a:avLst/>
          </a:prstGeom>
          <a:noFill/>
          <a:ln w="28575">
            <a:solidFill>
              <a:schemeClr val="tx1"/>
            </a:solidFill>
          </a:ln>
        </p:spPr>
        <p:txBody>
          <a:bodyPr>
            <a:spAutoFit/>
          </a:bodyPr>
          <a:lstStyle/>
          <a:p>
            <a:pPr fontAlgn="auto">
              <a:spcBef>
                <a:spcPts val="0"/>
              </a:spcBef>
              <a:spcAft>
                <a:spcPts val="0"/>
              </a:spcAft>
              <a:defRPr/>
            </a:pPr>
            <a:r>
              <a:rPr lang="en-US" dirty="0">
                <a:latin typeface="+mn-lt"/>
              </a:rPr>
              <a:t>Includes:</a:t>
            </a:r>
          </a:p>
          <a:p>
            <a:pPr marL="285750" indent="-285750" fontAlgn="auto">
              <a:spcBef>
                <a:spcPts val="0"/>
              </a:spcBef>
              <a:spcAft>
                <a:spcPts val="0"/>
              </a:spcAft>
              <a:buFont typeface="Arial" pitchFamily="34" charset="0"/>
              <a:buChar char="•"/>
              <a:defRPr/>
            </a:pPr>
            <a:r>
              <a:rPr lang="en-US" dirty="0">
                <a:latin typeface="+mn-lt"/>
              </a:rPr>
              <a:t>About the Formative Item Bank (document)</a:t>
            </a:r>
          </a:p>
          <a:p>
            <a:pPr marL="285750" indent="-285750" fontAlgn="auto">
              <a:spcBef>
                <a:spcPts val="0"/>
              </a:spcBef>
              <a:spcAft>
                <a:spcPts val="0"/>
              </a:spcAft>
              <a:buFont typeface="Arial" pitchFamily="34" charset="0"/>
              <a:buChar char="•"/>
              <a:defRPr/>
            </a:pPr>
            <a:r>
              <a:rPr lang="en-US" dirty="0">
                <a:latin typeface="+mn-lt"/>
              </a:rPr>
              <a:t>About the Formative Item Bank (presentation)</a:t>
            </a:r>
          </a:p>
          <a:p>
            <a:pPr marL="285750" indent="-285750" fontAlgn="auto">
              <a:spcBef>
                <a:spcPts val="0"/>
              </a:spcBef>
              <a:spcAft>
                <a:spcPts val="0"/>
              </a:spcAft>
              <a:buFont typeface="Arial" pitchFamily="34" charset="0"/>
              <a:buChar char="•"/>
              <a:defRPr/>
            </a:pPr>
            <a:r>
              <a:rPr lang="en-US" dirty="0">
                <a:latin typeface="+mn-lt"/>
              </a:rPr>
              <a:t>Student Checklist for ELA</a:t>
            </a:r>
          </a:p>
          <a:p>
            <a:pPr marL="285750" indent="-285750" fontAlgn="auto">
              <a:spcBef>
                <a:spcPts val="0"/>
              </a:spcBef>
              <a:spcAft>
                <a:spcPts val="0"/>
              </a:spcAft>
              <a:buFont typeface="Arial" pitchFamily="34" charset="0"/>
              <a:buChar char="•"/>
              <a:defRPr/>
            </a:pPr>
            <a:r>
              <a:rPr lang="en-US" dirty="0">
                <a:latin typeface="+mn-lt"/>
              </a:rPr>
              <a:t>Students Checklist for Mathematics</a:t>
            </a:r>
          </a:p>
          <a:p>
            <a:pPr marL="285750" indent="-285750" fontAlgn="auto">
              <a:spcBef>
                <a:spcPts val="0"/>
              </a:spcBef>
              <a:spcAft>
                <a:spcPts val="0"/>
              </a:spcAft>
              <a:buFont typeface="Arial" pitchFamily="34" charset="0"/>
              <a:buChar char="•"/>
              <a:defRPr/>
            </a:pPr>
            <a:r>
              <a:rPr lang="en-US" dirty="0">
                <a:latin typeface="+mn-lt"/>
              </a:rPr>
              <a:t>Link to the OAS</a:t>
            </a:r>
          </a:p>
          <a:p>
            <a:pPr marL="285750" indent="-285750" fontAlgn="auto">
              <a:spcBef>
                <a:spcPts val="0"/>
              </a:spcBef>
              <a:spcAft>
                <a:spcPts val="0"/>
              </a:spcAft>
              <a:buFont typeface="Arial" pitchFamily="34" charset="0"/>
              <a:buChar char="•"/>
              <a:defRPr/>
            </a:pPr>
            <a:r>
              <a:rPr lang="en-US" dirty="0">
                <a:latin typeface="+mn-lt"/>
              </a:rPr>
              <a:t>Link to Georgia Standards.org</a:t>
            </a:r>
          </a:p>
        </p:txBody>
      </p:sp>
      <p:cxnSp>
        <p:nvCxnSpPr>
          <p:cNvPr id="9" name="Straight Arrow Connector 8"/>
          <p:cNvCxnSpPr>
            <a:endCxn id="6" idx="6"/>
          </p:cNvCxnSpPr>
          <p:nvPr/>
        </p:nvCxnSpPr>
        <p:spPr>
          <a:xfrm flipH="1">
            <a:off x="4603750" y="3581400"/>
            <a:ext cx="806450" cy="0"/>
          </a:xfrm>
          <a:prstGeom prst="straightConnector1">
            <a:avLst/>
          </a:prstGeom>
          <a:ln w="285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5120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6088" y="6378575"/>
            <a:ext cx="377825"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41512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1599A3-6847-4823-A93C-892AA0EB4E42}" type="slidenum">
              <a:rPr lang="en-US" smtClean="0">
                <a:solidFill>
                  <a:srgbClr val="000000"/>
                </a:solidFill>
              </a:rPr>
              <a:pPr fontAlgn="base">
                <a:spcBef>
                  <a:spcPct val="0"/>
                </a:spcBef>
                <a:spcAft>
                  <a:spcPct val="0"/>
                </a:spcAft>
                <a:defRPr/>
              </a:pPr>
              <a:t>54</a:t>
            </a:fld>
            <a:endParaRPr lang="en-US" dirty="0" smtClean="0">
              <a:solidFill>
                <a:srgbClr val="000000"/>
              </a:solidFill>
            </a:endParaRPr>
          </a:p>
        </p:txBody>
      </p:sp>
      <p:sp>
        <p:nvSpPr>
          <p:cNvPr id="52227" name="TextBox 5"/>
          <p:cNvSpPr txBox="1">
            <a:spLocks noChangeArrowheads="1"/>
          </p:cNvSpPr>
          <p:nvPr/>
        </p:nvSpPr>
        <p:spPr bwMode="auto">
          <a:xfrm>
            <a:off x="381000" y="2057400"/>
            <a:ext cx="8305800" cy="1508125"/>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sz="2800" b="1"/>
          </a:p>
          <a:p>
            <a:pPr algn="ctr" eaLnBrk="1" hangingPunct="1"/>
            <a:r>
              <a:rPr lang="en-US" sz="2800" b="1" i="1"/>
              <a:t>Upcoming Benchmark Assessments </a:t>
            </a:r>
          </a:p>
          <a:p>
            <a:pPr algn="ctr" eaLnBrk="1" hangingPunct="1"/>
            <a:endParaRPr lang="en-US"/>
          </a:p>
          <a:p>
            <a:pPr algn="ctr" eaLnBrk="1" hangingPunct="1"/>
            <a:endParaRPr lang="en-US"/>
          </a:p>
        </p:txBody>
      </p:sp>
      <p:sp>
        <p:nvSpPr>
          <p:cNvPr id="52228" name="TextBox 1"/>
          <p:cNvSpPr txBox="1">
            <a:spLocks noChangeArrowheads="1"/>
          </p:cNvSpPr>
          <p:nvPr/>
        </p:nvSpPr>
        <p:spPr bwMode="auto">
          <a:xfrm>
            <a:off x="1295400" y="6858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p>
        </p:txBody>
      </p:sp>
    </p:spTree>
    <p:extLst>
      <p:ext uri="{BB962C8B-B14F-4D97-AF65-F5344CB8AC3E}">
        <p14:creationId xmlns:p14="http://schemas.microsoft.com/office/powerpoint/2010/main" val="131931880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Font typeface="Arial" charset="0"/>
              <a:buNone/>
              <a:defRPr/>
            </a:pPr>
            <a:r>
              <a:rPr lang="en-US" dirty="0" smtClean="0"/>
              <a:t>The purpose of the benchmark assessments is to provide a tool for teachers to use throughout the year in support of classroom instruction and frequent or continual evaluation of student proficiency, keeping students, parents, administrators and educators informed of students’ progress on the pathway to proficiency.</a:t>
            </a:r>
          </a:p>
          <a:p>
            <a:pPr>
              <a:defRPr/>
            </a:pPr>
            <a:endParaRPr lang="en-US" dirty="0" smtClean="0"/>
          </a:p>
          <a:p>
            <a:pPr>
              <a:defRPr/>
            </a:pPr>
            <a:endParaRPr lang="en-US" dirty="0"/>
          </a:p>
        </p:txBody>
      </p:sp>
      <p:sp>
        <p:nvSpPr>
          <p:cNvPr id="4" name="Slide Number Placeholder 3"/>
          <p:cNvSpPr>
            <a:spLocks noGrp="1"/>
          </p:cNvSpPr>
          <p:nvPr>
            <p:ph type="sldNum" sz="quarter" idx="11"/>
          </p:nvPr>
        </p:nvSpPr>
        <p:spPr/>
        <p:txBody>
          <a:bodyPr/>
          <a:lstStyle/>
          <a:p>
            <a:pPr>
              <a:defRPr/>
            </a:pPr>
            <a:fld id="{CB9D3002-0540-4CBE-A54F-A7F2BC313BFD}" type="slidenum">
              <a:rPr lang="en-US" smtClean="0"/>
              <a:pPr>
                <a:defRPr/>
              </a:pPr>
              <a:t>55</a:t>
            </a:fld>
            <a:endParaRPr lang="en-US" dirty="0"/>
          </a:p>
        </p:txBody>
      </p:sp>
      <p:sp>
        <p:nvSpPr>
          <p:cNvPr id="5" name="Title 1"/>
          <p:cNvSpPr>
            <a:spLocks noGrp="1"/>
          </p:cNvSpPr>
          <p:nvPr>
            <p:ph type="title"/>
          </p:nvPr>
        </p:nvSpPr>
        <p:spPr>
          <a:ln>
            <a:solidFill>
              <a:schemeClr val="tx2">
                <a:lumMod val="75000"/>
              </a:schemeClr>
            </a:solidFill>
          </a:ln>
        </p:spPr>
        <p:txBody>
          <a:bodyPr/>
          <a:lstStyle/>
          <a:p>
            <a:pPr>
              <a:defRPr/>
            </a:pPr>
            <a:r>
              <a:rPr lang="en-US" sz="3200" i="1" dirty="0" smtClean="0"/>
              <a:t>Purpose of the Benchmark Assessments</a:t>
            </a:r>
          </a:p>
        </p:txBody>
      </p:sp>
    </p:spTree>
    <p:extLst>
      <p:ext uri="{BB962C8B-B14F-4D97-AF65-F5344CB8AC3E}">
        <p14:creationId xmlns:p14="http://schemas.microsoft.com/office/powerpoint/2010/main" val="18466727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ln>
            <a:solidFill>
              <a:schemeClr val="tx1"/>
            </a:solidFill>
            <a:miter lim="800000"/>
            <a:headEnd/>
            <a:tailEnd/>
          </a:ln>
        </p:spPr>
        <p:txBody>
          <a:bodyPr/>
          <a:lstStyle/>
          <a:p>
            <a:r>
              <a:rPr lang="en-US" sz="4000" i="1" smtClean="0"/>
              <a:t>Interim Benchmark Assessment </a:t>
            </a:r>
            <a:br>
              <a:rPr lang="en-US" sz="4000" i="1" smtClean="0"/>
            </a:br>
            <a:r>
              <a:rPr lang="en-US" sz="3200" i="1" smtClean="0"/>
              <a:t>Item and Benchmark Development</a:t>
            </a:r>
          </a:p>
        </p:txBody>
      </p:sp>
      <p:sp>
        <p:nvSpPr>
          <p:cNvPr id="54275" name="Content Placeholder 2"/>
          <p:cNvSpPr>
            <a:spLocks noGrp="1"/>
          </p:cNvSpPr>
          <p:nvPr>
            <p:ph idx="1"/>
          </p:nvPr>
        </p:nvSpPr>
        <p:spPr/>
        <p:txBody>
          <a:bodyPr/>
          <a:lstStyle/>
          <a:p>
            <a:r>
              <a:rPr lang="en-US" sz="2800" smtClean="0"/>
              <a:t>Benchmark Assessments will be created for:</a:t>
            </a:r>
          </a:p>
          <a:p>
            <a:pPr lvl="1"/>
            <a:r>
              <a:rPr lang="en-US" sz="2400" smtClean="0"/>
              <a:t>ELA:  Grades 1, 2, 3, 4, 5, 6, 7, 8, 9, 10 and 11</a:t>
            </a:r>
          </a:p>
          <a:p>
            <a:pPr lvl="1"/>
            <a:r>
              <a:rPr lang="en-US" sz="2400" smtClean="0"/>
              <a:t>Mathematics: Grades 1, 2, 3, 4, 5, 6, 7, 8, Coordinate Algebra, Analytic Geometry and Advanced Algebra</a:t>
            </a:r>
          </a:p>
          <a:p>
            <a:pPr lvl="1"/>
            <a:r>
              <a:rPr lang="en-US" sz="2400" smtClean="0"/>
              <a:t>Social Studies: U.S. History</a:t>
            </a:r>
          </a:p>
          <a:p>
            <a:pPr lvl="1"/>
            <a:r>
              <a:rPr lang="en-US" sz="2400" smtClean="0"/>
              <a:t>Science:  Biology</a:t>
            </a:r>
          </a:p>
          <a:p>
            <a:r>
              <a:rPr lang="en-US" sz="2800" smtClean="0"/>
              <a:t>Additional </a:t>
            </a:r>
            <a:r>
              <a:rPr lang="en-US" sz="2800" i="1" smtClean="0"/>
              <a:t>items</a:t>
            </a:r>
            <a:r>
              <a:rPr lang="en-US" sz="2800" smtClean="0"/>
              <a:t> that will be housed in an item bank will be created for:</a:t>
            </a:r>
          </a:p>
          <a:p>
            <a:pPr lvl="1"/>
            <a:r>
              <a:rPr lang="en-US" sz="2400" smtClean="0"/>
              <a:t>Science:  Grades 3-8</a:t>
            </a:r>
          </a:p>
          <a:p>
            <a:pPr lvl="1"/>
            <a:r>
              <a:rPr lang="en-US" sz="2400" smtClean="0"/>
              <a:t>Social Studies:  Grades 3-8</a:t>
            </a:r>
          </a:p>
          <a:p>
            <a:pPr lvl="1"/>
            <a:endParaRPr lang="en-US" smtClean="0"/>
          </a:p>
        </p:txBody>
      </p:sp>
      <p:sp>
        <p:nvSpPr>
          <p:cNvPr id="4" name="Slide Number Placeholder 3"/>
          <p:cNvSpPr>
            <a:spLocks noGrp="1"/>
          </p:cNvSpPr>
          <p:nvPr>
            <p:ph type="sldNum" sz="quarter" idx="11"/>
          </p:nvPr>
        </p:nvSpPr>
        <p:spPr/>
        <p:txBody>
          <a:bodyPr/>
          <a:lstStyle/>
          <a:p>
            <a:pPr>
              <a:defRPr/>
            </a:pPr>
            <a:fld id="{547A2A74-6F08-4C42-9EF5-B8DEFFA45BB8}" type="slidenum">
              <a:rPr lang="en-US" smtClean="0"/>
              <a:pPr>
                <a:defRPr/>
              </a:pPr>
              <a:t>56</a:t>
            </a:fld>
            <a:endParaRPr lang="en-US" dirty="0"/>
          </a:p>
        </p:txBody>
      </p:sp>
    </p:spTree>
    <p:extLst>
      <p:ext uri="{BB962C8B-B14F-4D97-AF65-F5344CB8AC3E}">
        <p14:creationId xmlns:p14="http://schemas.microsoft.com/office/powerpoint/2010/main" val="261558709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4"/>
          <p:cNvSpPr>
            <a:spLocks noGrp="1"/>
          </p:cNvSpPr>
          <p:nvPr>
            <p:ph sz="half" idx="1"/>
          </p:nvPr>
        </p:nvSpPr>
        <p:spPr>
          <a:xfrm>
            <a:off x="457200" y="2600325"/>
            <a:ext cx="4038600" cy="3276600"/>
          </a:xfrm>
          <a:ln>
            <a:solidFill>
              <a:schemeClr val="tx1"/>
            </a:solidFill>
            <a:miter lim="800000"/>
            <a:headEnd/>
            <a:tailEnd/>
          </a:ln>
        </p:spPr>
        <p:txBody>
          <a:bodyPr/>
          <a:lstStyle/>
          <a:p>
            <a:r>
              <a:rPr lang="en-US" smtClean="0"/>
              <a:t>ELA </a:t>
            </a:r>
          </a:p>
          <a:p>
            <a:pPr lvl="1"/>
            <a:r>
              <a:rPr lang="en-US" smtClean="0"/>
              <a:t>Grades 1, 2, 3, 6, 7, 8, and 10</a:t>
            </a:r>
          </a:p>
          <a:p>
            <a:r>
              <a:rPr lang="en-US" smtClean="0"/>
              <a:t>Mathematics </a:t>
            </a:r>
          </a:p>
          <a:p>
            <a:pPr lvl="1"/>
            <a:r>
              <a:rPr lang="en-US" smtClean="0"/>
              <a:t>Grades 1, 2, 3, and Coordinate Algebra</a:t>
            </a:r>
          </a:p>
          <a:p>
            <a:r>
              <a:rPr lang="en-US" smtClean="0"/>
              <a:t>U.S. History</a:t>
            </a:r>
          </a:p>
        </p:txBody>
      </p:sp>
      <p:sp>
        <p:nvSpPr>
          <p:cNvPr id="55299" name="Content Placeholder 5"/>
          <p:cNvSpPr>
            <a:spLocks noGrp="1"/>
          </p:cNvSpPr>
          <p:nvPr>
            <p:ph sz="half" idx="2"/>
          </p:nvPr>
        </p:nvSpPr>
        <p:spPr>
          <a:xfrm>
            <a:off x="4629150" y="2600325"/>
            <a:ext cx="4038600" cy="3267075"/>
          </a:xfrm>
          <a:ln>
            <a:solidFill>
              <a:schemeClr val="tx1"/>
            </a:solidFill>
            <a:miter lim="800000"/>
            <a:headEnd/>
            <a:tailEnd/>
          </a:ln>
        </p:spPr>
        <p:txBody>
          <a:bodyPr/>
          <a:lstStyle/>
          <a:p>
            <a:r>
              <a:rPr lang="en-US" smtClean="0"/>
              <a:t>ELA </a:t>
            </a:r>
          </a:p>
          <a:p>
            <a:pPr lvl="1"/>
            <a:r>
              <a:rPr lang="en-US" smtClean="0"/>
              <a:t>Grades 4, 5, 9, and 11</a:t>
            </a:r>
          </a:p>
          <a:p>
            <a:r>
              <a:rPr lang="en-US" smtClean="0"/>
              <a:t>Mathematics </a:t>
            </a:r>
          </a:p>
          <a:p>
            <a:pPr lvl="1"/>
            <a:r>
              <a:rPr lang="en-US" smtClean="0"/>
              <a:t>Grades 4, 5, 6, 7, 8, Analytic Geometry, and Advanced Algebra</a:t>
            </a:r>
          </a:p>
          <a:p>
            <a:r>
              <a:rPr lang="en-US" smtClean="0"/>
              <a:t>Biology</a:t>
            </a:r>
          </a:p>
        </p:txBody>
      </p:sp>
      <p:sp>
        <p:nvSpPr>
          <p:cNvPr id="4" name="Slide Number Placeholder 3"/>
          <p:cNvSpPr>
            <a:spLocks noGrp="1"/>
          </p:cNvSpPr>
          <p:nvPr>
            <p:ph type="sldNum" sz="quarter" idx="11"/>
          </p:nvPr>
        </p:nvSpPr>
        <p:spPr/>
        <p:txBody>
          <a:bodyPr/>
          <a:lstStyle/>
          <a:p>
            <a:pPr>
              <a:defRPr/>
            </a:pPr>
            <a:fld id="{F1B7186C-C375-470A-A425-584F5AEDEB81}" type="slidenum">
              <a:rPr lang="en-US" smtClean="0"/>
              <a:pPr>
                <a:defRPr/>
              </a:pPr>
              <a:t>57</a:t>
            </a:fld>
            <a:endParaRPr lang="en-US" dirty="0"/>
          </a:p>
        </p:txBody>
      </p:sp>
      <p:sp>
        <p:nvSpPr>
          <p:cNvPr id="9" name="Title 1"/>
          <p:cNvSpPr>
            <a:spLocks noGrp="1"/>
          </p:cNvSpPr>
          <p:nvPr>
            <p:ph type="title"/>
          </p:nvPr>
        </p:nvSpPr>
        <p:spPr>
          <a:ln>
            <a:solidFill>
              <a:schemeClr val="accent1">
                <a:lumMod val="75000"/>
              </a:schemeClr>
            </a:solidFill>
          </a:ln>
        </p:spPr>
        <p:txBody>
          <a:bodyPr/>
          <a:lstStyle/>
          <a:p>
            <a:pPr>
              <a:defRPr/>
            </a:pPr>
            <a:r>
              <a:rPr lang="en-US" i="1" dirty="0" smtClean="0"/>
              <a:t>Benchmark Assessment </a:t>
            </a:r>
            <a:br>
              <a:rPr lang="en-US" i="1" dirty="0" smtClean="0"/>
            </a:br>
            <a:r>
              <a:rPr lang="en-US" sz="3600" i="1" dirty="0" smtClean="0"/>
              <a:t>Production</a:t>
            </a:r>
            <a:r>
              <a:rPr lang="en-US" i="1" dirty="0" smtClean="0"/>
              <a:t> </a:t>
            </a:r>
            <a:r>
              <a:rPr lang="en-US" sz="3600" i="1" dirty="0" smtClean="0"/>
              <a:t>Schedule</a:t>
            </a:r>
          </a:p>
        </p:txBody>
      </p:sp>
      <p:sp>
        <p:nvSpPr>
          <p:cNvPr id="2" name="TextBox 1"/>
          <p:cNvSpPr txBox="1"/>
          <p:nvPr/>
        </p:nvSpPr>
        <p:spPr>
          <a:xfrm>
            <a:off x="457200" y="1676400"/>
            <a:ext cx="4038600" cy="923925"/>
          </a:xfrm>
          <a:prstGeom prst="rect">
            <a:avLst/>
          </a:prstGeom>
          <a:solidFill>
            <a:schemeClr val="bg2">
              <a:lumMod val="90000"/>
            </a:schemeClr>
          </a:solidFill>
          <a:ln>
            <a:solidFill>
              <a:schemeClr val="tx1"/>
            </a:solidFill>
          </a:ln>
        </p:spPr>
        <p:txBody>
          <a:bodyPr>
            <a:spAutoFit/>
          </a:bodyPr>
          <a:lstStyle/>
          <a:p>
            <a:pPr algn="ctr">
              <a:buFont typeface="Arial" charset="0"/>
              <a:buNone/>
              <a:defRPr/>
            </a:pPr>
            <a:r>
              <a:rPr lang="en-US" b="1" u="sng" dirty="0"/>
              <a:t>Phase I </a:t>
            </a:r>
          </a:p>
          <a:p>
            <a:pPr algn="ctr">
              <a:buFont typeface="Arial" charset="0"/>
              <a:buNone/>
              <a:defRPr/>
            </a:pPr>
            <a:r>
              <a:rPr lang="en-US" dirty="0"/>
              <a:t>Fall 2013 pilot</a:t>
            </a:r>
          </a:p>
          <a:p>
            <a:pPr algn="ctr">
              <a:buFont typeface="Arial" charset="0"/>
              <a:buNone/>
              <a:defRPr/>
            </a:pPr>
            <a:r>
              <a:rPr lang="en-US" dirty="0"/>
              <a:t>Available Winter 2014</a:t>
            </a:r>
          </a:p>
        </p:txBody>
      </p:sp>
      <p:sp>
        <p:nvSpPr>
          <p:cNvPr id="3" name="TextBox 2"/>
          <p:cNvSpPr txBox="1"/>
          <p:nvPr/>
        </p:nvSpPr>
        <p:spPr>
          <a:xfrm>
            <a:off x="4629150" y="1676400"/>
            <a:ext cx="4038600" cy="923925"/>
          </a:xfrm>
          <a:prstGeom prst="rect">
            <a:avLst/>
          </a:prstGeom>
          <a:solidFill>
            <a:schemeClr val="bg2">
              <a:lumMod val="90000"/>
            </a:schemeClr>
          </a:solidFill>
          <a:ln>
            <a:solidFill>
              <a:schemeClr val="tx1"/>
            </a:solidFill>
          </a:ln>
        </p:spPr>
        <p:txBody>
          <a:bodyPr>
            <a:spAutoFit/>
          </a:bodyPr>
          <a:lstStyle/>
          <a:p>
            <a:pPr algn="ctr">
              <a:buFont typeface="Arial" charset="0"/>
              <a:buNone/>
              <a:defRPr/>
            </a:pPr>
            <a:r>
              <a:rPr lang="en-US" b="1" u="sng" dirty="0"/>
              <a:t>Phase II</a:t>
            </a:r>
          </a:p>
          <a:p>
            <a:pPr algn="ctr">
              <a:buFont typeface="Arial" charset="0"/>
              <a:buNone/>
              <a:defRPr/>
            </a:pPr>
            <a:r>
              <a:rPr lang="en-US" dirty="0"/>
              <a:t>Winter 2014 pilot</a:t>
            </a:r>
          </a:p>
          <a:p>
            <a:pPr algn="ctr">
              <a:buFont typeface="Arial" charset="0"/>
              <a:buNone/>
              <a:defRPr/>
            </a:pPr>
            <a:r>
              <a:rPr lang="en-US" dirty="0"/>
              <a:t>Available Fall 2014</a:t>
            </a:r>
          </a:p>
        </p:txBody>
      </p:sp>
    </p:spTree>
    <p:extLst>
      <p:ext uri="{BB962C8B-B14F-4D97-AF65-F5344CB8AC3E}">
        <p14:creationId xmlns:p14="http://schemas.microsoft.com/office/powerpoint/2010/main" val="25974478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ln>
            <a:solidFill>
              <a:schemeClr val="accent1">
                <a:lumMod val="75000"/>
              </a:schemeClr>
            </a:solidFill>
          </a:ln>
        </p:spPr>
        <p:txBody>
          <a:bodyPr/>
          <a:lstStyle/>
          <a:p>
            <a:pPr>
              <a:defRPr/>
            </a:pPr>
            <a:r>
              <a:rPr lang="en-US" i="1" dirty="0" smtClean="0"/>
              <a:t>Comparison to Formative Item Bank</a:t>
            </a:r>
          </a:p>
        </p:txBody>
      </p:sp>
      <p:sp>
        <p:nvSpPr>
          <p:cNvPr id="49155" name="Text Placeholder 6"/>
          <p:cNvSpPr>
            <a:spLocks noGrp="1"/>
          </p:cNvSpPr>
          <p:nvPr>
            <p:ph type="body" idx="1"/>
          </p:nvPr>
        </p:nvSpPr>
        <p:spPr>
          <a:solidFill>
            <a:schemeClr val="bg2">
              <a:lumMod val="90000"/>
            </a:schemeClr>
          </a:solidFill>
          <a:ln>
            <a:solidFill>
              <a:schemeClr val="tx1"/>
            </a:solidFill>
          </a:ln>
        </p:spPr>
        <p:txBody>
          <a:bodyPr/>
          <a:lstStyle/>
          <a:p>
            <a:pPr algn="ctr">
              <a:defRPr/>
            </a:pPr>
            <a:r>
              <a:rPr lang="en-US" dirty="0" smtClean="0"/>
              <a:t>Formative Item Bank</a:t>
            </a:r>
          </a:p>
        </p:txBody>
      </p:sp>
      <p:sp>
        <p:nvSpPr>
          <p:cNvPr id="56324" name="Content Placeholder 2"/>
          <p:cNvSpPr>
            <a:spLocks noGrp="1"/>
          </p:cNvSpPr>
          <p:nvPr>
            <p:ph sz="half" idx="2"/>
          </p:nvPr>
        </p:nvSpPr>
        <p:spPr>
          <a:xfrm>
            <a:off x="457200" y="2174875"/>
            <a:ext cx="4040188" cy="3616325"/>
          </a:xfrm>
          <a:ln>
            <a:solidFill>
              <a:schemeClr val="tx1"/>
            </a:solidFill>
            <a:miter lim="800000"/>
            <a:headEnd/>
            <a:tailEnd/>
          </a:ln>
        </p:spPr>
        <p:txBody>
          <a:bodyPr/>
          <a:lstStyle/>
          <a:p>
            <a:r>
              <a:rPr lang="en-US" smtClean="0"/>
              <a:t>ELA and Mathematics</a:t>
            </a:r>
          </a:p>
          <a:p>
            <a:r>
              <a:rPr lang="en-US" smtClean="0"/>
              <a:t>Grades 3 – High School</a:t>
            </a:r>
          </a:p>
          <a:p>
            <a:r>
              <a:rPr lang="en-US" smtClean="0"/>
              <a:t>Item Bank only</a:t>
            </a:r>
          </a:p>
          <a:p>
            <a:r>
              <a:rPr lang="en-US" smtClean="0"/>
              <a:t>Housed in OAS Level 2 (for teacher-use)</a:t>
            </a:r>
          </a:p>
          <a:p>
            <a:r>
              <a:rPr lang="en-US" smtClean="0"/>
              <a:t>Variety of item types</a:t>
            </a:r>
          </a:p>
          <a:p>
            <a:pPr lvl="1"/>
            <a:r>
              <a:rPr lang="en-US" smtClean="0"/>
              <a:t>Mostly constructed response</a:t>
            </a:r>
          </a:p>
        </p:txBody>
      </p:sp>
      <p:sp>
        <p:nvSpPr>
          <p:cNvPr id="49157" name="Text Placeholder 7"/>
          <p:cNvSpPr>
            <a:spLocks noGrp="1"/>
          </p:cNvSpPr>
          <p:nvPr>
            <p:ph type="body" sz="quarter" idx="3"/>
          </p:nvPr>
        </p:nvSpPr>
        <p:spPr>
          <a:solidFill>
            <a:schemeClr val="bg2">
              <a:lumMod val="90000"/>
            </a:schemeClr>
          </a:solidFill>
          <a:ln>
            <a:solidFill>
              <a:schemeClr val="tx1"/>
            </a:solidFill>
          </a:ln>
        </p:spPr>
        <p:txBody>
          <a:bodyPr/>
          <a:lstStyle/>
          <a:p>
            <a:pPr algn="ctr">
              <a:defRPr/>
            </a:pPr>
            <a:r>
              <a:rPr lang="en-US" dirty="0" smtClean="0"/>
              <a:t>Benchmark Assessments</a:t>
            </a:r>
          </a:p>
        </p:txBody>
      </p:sp>
      <p:sp>
        <p:nvSpPr>
          <p:cNvPr id="56326" name="Content Placeholder 3"/>
          <p:cNvSpPr>
            <a:spLocks noGrp="1"/>
          </p:cNvSpPr>
          <p:nvPr>
            <p:ph sz="quarter" idx="4"/>
          </p:nvPr>
        </p:nvSpPr>
        <p:spPr>
          <a:xfrm>
            <a:off x="4645025" y="2174875"/>
            <a:ext cx="4041775" cy="3616325"/>
          </a:xfrm>
          <a:ln>
            <a:solidFill>
              <a:schemeClr val="tx1"/>
            </a:solidFill>
            <a:miter lim="800000"/>
            <a:headEnd/>
            <a:tailEnd/>
          </a:ln>
        </p:spPr>
        <p:txBody>
          <a:bodyPr/>
          <a:lstStyle/>
          <a:p>
            <a:r>
              <a:rPr lang="en-US" sz="2000" smtClean="0"/>
              <a:t>ELA, Mathematics,  Science and Social Studies</a:t>
            </a:r>
          </a:p>
          <a:p>
            <a:r>
              <a:rPr lang="en-US" sz="2000" smtClean="0"/>
              <a:t>Grades 1 – High School</a:t>
            </a:r>
          </a:p>
          <a:p>
            <a:r>
              <a:rPr lang="en-US" sz="2000" smtClean="0"/>
              <a:t>Item Bank </a:t>
            </a:r>
            <a:r>
              <a:rPr lang="en-US" sz="2000" u="sng" smtClean="0"/>
              <a:t>and</a:t>
            </a:r>
            <a:r>
              <a:rPr lang="en-US" sz="2000" smtClean="0"/>
              <a:t> one benchmark test form per grade/subject</a:t>
            </a:r>
          </a:p>
          <a:p>
            <a:r>
              <a:rPr lang="en-US" sz="2000" smtClean="0"/>
              <a:t>Housed in OAS Level 3 (for district-use)</a:t>
            </a:r>
          </a:p>
          <a:p>
            <a:r>
              <a:rPr lang="en-US" sz="2000" smtClean="0"/>
              <a:t>Variety of item types</a:t>
            </a:r>
          </a:p>
          <a:p>
            <a:pPr lvl="1"/>
            <a:r>
              <a:rPr lang="en-US" sz="1800" smtClean="0"/>
              <a:t>Mostly multiple-choice and short-answer</a:t>
            </a:r>
          </a:p>
        </p:txBody>
      </p:sp>
      <p:sp>
        <p:nvSpPr>
          <p:cNvPr id="5" name="Slide Number Placeholder 4"/>
          <p:cNvSpPr>
            <a:spLocks noGrp="1"/>
          </p:cNvSpPr>
          <p:nvPr>
            <p:ph type="sldNum" sz="quarter" idx="11"/>
          </p:nvPr>
        </p:nvSpPr>
        <p:spPr/>
        <p:txBody>
          <a:bodyPr/>
          <a:lstStyle/>
          <a:p>
            <a:pPr>
              <a:defRPr/>
            </a:pPr>
            <a:fld id="{E89791A4-648E-48E8-8733-736A495A6039}" type="slidenum">
              <a:rPr lang="en-US" smtClean="0"/>
              <a:pPr>
                <a:defRPr/>
              </a:pPr>
              <a:t>58</a:t>
            </a:fld>
            <a:endParaRPr lang="en-US" dirty="0"/>
          </a:p>
        </p:txBody>
      </p:sp>
    </p:spTree>
    <p:extLst>
      <p:ext uri="{BB962C8B-B14F-4D97-AF65-F5344CB8AC3E}">
        <p14:creationId xmlns:p14="http://schemas.microsoft.com/office/powerpoint/2010/main" val="863994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ln>
            <a:solidFill>
              <a:schemeClr val="tx1"/>
            </a:solidFill>
            <a:miter lim="800000"/>
            <a:headEnd/>
            <a:tailEnd/>
          </a:ln>
        </p:spPr>
        <p:txBody>
          <a:bodyPr/>
          <a:lstStyle/>
          <a:p>
            <a:r>
              <a:rPr lang="en-US" sz="4000" smtClean="0"/>
              <a:t>On the Horizon for Georgia’s Formative Assessment Initiatives</a:t>
            </a:r>
          </a:p>
        </p:txBody>
      </p:sp>
      <p:sp>
        <p:nvSpPr>
          <p:cNvPr id="3" name="Content Placeholder 2"/>
          <p:cNvSpPr>
            <a:spLocks noGrp="1"/>
          </p:cNvSpPr>
          <p:nvPr>
            <p:ph idx="1"/>
          </p:nvPr>
        </p:nvSpPr>
        <p:spPr>
          <a:xfrm>
            <a:off x="457200" y="1371600"/>
            <a:ext cx="8229600" cy="4525963"/>
          </a:xfrm>
        </p:spPr>
        <p:txBody>
          <a:bodyPr/>
          <a:lstStyle/>
          <a:p>
            <a:pPr>
              <a:buFont typeface="Arial" pitchFamily="34" charset="0"/>
              <a:buChar char="•"/>
              <a:defRPr/>
            </a:pPr>
            <a:r>
              <a:rPr lang="en-US" dirty="0" smtClean="0"/>
              <a:t>Phase II Formative </a:t>
            </a:r>
            <a:r>
              <a:rPr lang="en-US" dirty="0"/>
              <a:t>I</a:t>
            </a:r>
            <a:r>
              <a:rPr lang="en-US" dirty="0" smtClean="0"/>
              <a:t>tem </a:t>
            </a:r>
            <a:r>
              <a:rPr lang="en-US" dirty="0"/>
              <a:t>B</a:t>
            </a:r>
            <a:r>
              <a:rPr lang="en-US" dirty="0" smtClean="0"/>
              <a:t>ank loaded into OAS—Fall 2013</a:t>
            </a:r>
          </a:p>
          <a:p>
            <a:pPr>
              <a:buFont typeface="Arial" pitchFamily="34" charset="0"/>
              <a:buChar char="•"/>
              <a:defRPr/>
            </a:pPr>
            <a:r>
              <a:rPr lang="en-US" dirty="0" smtClean="0"/>
              <a:t>Phase I and Phase II Interim Benchmark Assessments loaded into OAS, projected Spring and Fall 2014</a:t>
            </a:r>
          </a:p>
          <a:p>
            <a:pPr>
              <a:buFont typeface="Arial" pitchFamily="34" charset="0"/>
              <a:buChar char="•"/>
              <a:defRPr/>
            </a:pPr>
            <a:r>
              <a:rPr lang="en-US" dirty="0" smtClean="0"/>
              <a:t>Formative Instructional Practices (FIP) professional learning, will be available summer 2013 and implementation in school systems TBD by each school system</a:t>
            </a:r>
          </a:p>
          <a:p>
            <a:pPr marL="0" indent="0">
              <a:buFont typeface="Arial" pitchFamily="34" charset="0"/>
              <a:buNone/>
              <a:defRPr/>
            </a:pPr>
            <a:endParaRPr lang="en-US" dirty="0" smtClean="0"/>
          </a:p>
          <a:p>
            <a:pPr>
              <a:buFont typeface="Arial" pitchFamily="34" charset="0"/>
              <a:buChar char="•"/>
              <a:defRPr/>
            </a:pPr>
            <a:endParaRPr lang="en-US" dirty="0"/>
          </a:p>
        </p:txBody>
      </p:sp>
      <p:sp>
        <p:nvSpPr>
          <p:cNvPr id="4" name="5-Point Star 3"/>
          <p:cNvSpPr/>
          <p:nvPr/>
        </p:nvSpPr>
        <p:spPr>
          <a:xfrm>
            <a:off x="8088313" y="6427788"/>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Slide Number Placeholder 1"/>
          <p:cNvSpPr>
            <a:spLocks noGrp="1"/>
          </p:cNvSpPr>
          <p:nvPr>
            <p:ph type="sldNum" sz="quarter" idx="11"/>
          </p:nvPr>
        </p:nvSpPr>
        <p:spPr/>
        <p:txBody>
          <a:bodyPr/>
          <a:lstStyle/>
          <a:p>
            <a:pPr>
              <a:defRPr/>
            </a:pPr>
            <a:fld id="{91167F63-F8BA-4219-B268-7BF132575903}" type="slidenum">
              <a:rPr lang="en-US" smtClean="0"/>
              <a:pPr>
                <a:defRPr/>
              </a:pPr>
              <a:t>59</a:t>
            </a:fld>
            <a:endParaRPr lang="en-US"/>
          </a:p>
        </p:txBody>
      </p:sp>
    </p:spTree>
    <p:extLst>
      <p:ext uri="{BB962C8B-B14F-4D97-AF65-F5344CB8AC3E}">
        <p14:creationId xmlns:p14="http://schemas.microsoft.com/office/powerpoint/2010/main" val="27070758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3400" y="2667000"/>
            <a:ext cx="8229600" cy="1143000"/>
          </a:xfrm>
        </p:spPr>
        <p:txBody>
          <a:bodyPr/>
          <a:lstStyle/>
          <a:p>
            <a:r>
              <a:rPr lang="en-US" i="1" smtClean="0"/>
              <a:t>Major reviews of research on the effects of formative assessment indicate that it might be one of the more powerful weapons in a teacher‘s arsenal.”</a:t>
            </a:r>
            <a:br>
              <a:rPr lang="en-US" i="1" smtClean="0"/>
            </a:br>
            <a:r>
              <a:rPr lang="en-US" smtClean="0"/>
              <a:t/>
            </a:r>
            <a:br>
              <a:rPr lang="en-US" smtClean="0"/>
            </a:br>
            <a:r>
              <a:rPr lang="en-US" i="1" smtClean="0"/>
              <a:t> (Robert Marzano, 2006)</a:t>
            </a:r>
            <a:r>
              <a:rPr lang="en-US" smtClean="0"/>
              <a:t/>
            </a:r>
            <a:br>
              <a:rPr lang="en-US" smtClean="0"/>
            </a:br>
            <a:endParaRPr lang="en-US" smtClean="0"/>
          </a:p>
        </p:txBody>
      </p:sp>
      <p:sp>
        <p:nvSpPr>
          <p:cNvPr id="3075" name="Slide Number Placeholder 2"/>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6580A59-95CA-4238-A501-C4C08500E9DC}" type="slidenum">
              <a:rPr lang="en-US" smtClean="0">
                <a:solidFill>
                  <a:srgbClr val="000000"/>
                </a:solidFill>
              </a:rPr>
              <a:pPr fontAlgn="base">
                <a:spcBef>
                  <a:spcPct val="0"/>
                </a:spcBef>
                <a:spcAft>
                  <a:spcPct val="0"/>
                </a:spcAft>
                <a:defRPr/>
              </a:pPr>
              <a:t>6</a:t>
            </a:fld>
            <a:endParaRPr lang="en-US" smtClean="0">
              <a:solidFill>
                <a:srgbClr val="000000"/>
              </a:solidFill>
            </a:endParaRPr>
          </a:p>
        </p:txBody>
      </p:sp>
    </p:spTree>
    <p:extLst>
      <p:ext uri="{BB962C8B-B14F-4D97-AF65-F5344CB8AC3E}">
        <p14:creationId xmlns:p14="http://schemas.microsoft.com/office/powerpoint/2010/main" val="36230522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4"/>
          <p:cNvSpPr>
            <a:spLocks noGrp="1"/>
          </p:cNvSpPr>
          <p:nvPr>
            <p:ph type="title"/>
          </p:nvPr>
        </p:nvSpPr>
        <p:spPr>
          <a:xfrm>
            <a:off x="381000" y="2971800"/>
            <a:ext cx="8229600" cy="1143000"/>
          </a:xfrm>
        </p:spPr>
        <p:txBody>
          <a:bodyPr/>
          <a:lstStyle/>
          <a:p>
            <a:r>
              <a:rPr lang="en-US" i="1" smtClean="0"/>
              <a:t>“Quality assessment is a system of assessing what students know and are able to do in a manner that garners accurate information from students for the purpose of improving learning.” (Rick Stiggins, 2008)</a:t>
            </a:r>
            <a:br>
              <a:rPr lang="en-US" i="1" smtClean="0"/>
            </a:br>
            <a:endParaRPr lang="en-US" smtClean="0"/>
          </a:p>
        </p:txBody>
      </p:sp>
      <p:sp>
        <p:nvSpPr>
          <p:cNvPr id="61443"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D6B4D7C-12EB-4641-AD1B-96D4D949E0D2}" type="slidenum">
              <a:rPr lang="en-US" smtClean="0">
                <a:solidFill>
                  <a:srgbClr val="000000"/>
                </a:solidFill>
              </a:rPr>
              <a:pPr fontAlgn="base">
                <a:spcBef>
                  <a:spcPct val="0"/>
                </a:spcBef>
                <a:spcAft>
                  <a:spcPct val="0"/>
                </a:spcAft>
                <a:defRPr/>
              </a:pPr>
              <a:t>60</a:t>
            </a:fld>
            <a:endParaRPr lang="en-US" smtClean="0">
              <a:solidFill>
                <a:srgbClr val="000000"/>
              </a:solidFill>
            </a:endParaRPr>
          </a:p>
        </p:txBody>
      </p:sp>
    </p:spTree>
    <p:extLst>
      <p:ext uri="{BB962C8B-B14F-4D97-AF65-F5344CB8AC3E}">
        <p14:creationId xmlns:p14="http://schemas.microsoft.com/office/powerpoint/2010/main" val="272607664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381000" y="2286000"/>
            <a:ext cx="8229600" cy="1143000"/>
          </a:xfrm>
          <a:ln>
            <a:solidFill>
              <a:schemeClr val="tx1"/>
            </a:solidFill>
            <a:miter lim="800000"/>
            <a:headEnd/>
            <a:tailEnd/>
          </a:ln>
        </p:spPr>
        <p:txBody>
          <a:bodyPr/>
          <a:lstStyle/>
          <a:p>
            <a:r>
              <a:rPr lang="en-US" smtClean="0"/>
              <a:t>Questions</a:t>
            </a:r>
          </a:p>
        </p:txBody>
      </p:sp>
      <p:sp>
        <p:nvSpPr>
          <p:cNvPr id="2" name="Slide Number Placeholder 1"/>
          <p:cNvSpPr>
            <a:spLocks noGrp="1"/>
          </p:cNvSpPr>
          <p:nvPr>
            <p:ph type="sldNum" sz="quarter" idx="11"/>
          </p:nvPr>
        </p:nvSpPr>
        <p:spPr/>
        <p:txBody>
          <a:bodyPr/>
          <a:lstStyle/>
          <a:p>
            <a:pPr>
              <a:defRPr/>
            </a:pPr>
            <a:fld id="{4241AD4C-EC95-4037-97B0-A4B412C21E89}" type="slidenum">
              <a:rPr lang="en-US" smtClean="0"/>
              <a:pPr>
                <a:defRPr/>
              </a:pPr>
              <a:t>61</a:t>
            </a:fld>
            <a:endParaRPr lang="en-US"/>
          </a:p>
        </p:txBody>
      </p:sp>
    </p:spTree>
    <p:extLst>
      <p:ext uri="{BB962C8B-B14F-4D97-AF65-F5344CB8AC3E}">
        <p14:creationId xmlns:p14="http://schemas.microsoft.com/office/powerpoint/2010/main" val="52500749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fontScale="90000"/>
          </a:bodyPr>
          <a:lstStyle/>
          <a:p>
            <a:pPr>
              <a:defRPr/>
            </a:pPr>
            <a:r>
              <a:rPr lang="en-US" dirty="0" smtClean="0"/>
              <a:t>Georgia Department of Education Assessment and Accountability</a:t>
            </a:r>
            <a:endParaRPr lang="en-US" dirty="0"/>
          </a:p>
        </p:txBody>
      </p:sp>
      <p:sp>
        <p:nvSpPr>
          <p:cNvPr id="3" name="Text Placeholder 2"/>
          <p:cNvSpPr>
            <a:spLocks noGrp="1"/>
          </p:cNvSpPr>
          <p:nvPr>
            <p:ph sz="half" idx="1"/>
          </p:nvPr>
        </p:nvSpPr>
        <p:spPr>
          <a:xfrm>
            <a:off x="381000" y="1295400"/>
            <a:ext cx="4038600" cy="4525963"/>
          </a:xfrm>
        </p:spPr>
        <p:txBody>
          <a:bodyPr>
            <a:normAutofit fontScale="25000" lnSpcReduction="20000"/>
          </a:bodyPr>
          <a:lstStyle/>
          <a:p>
            <a:pPr>
              <a:buFont typeface="Arial" pitchFamily="34" charset="0"/>
              <a:buChar char="•"/>
              <a:defRPr/>
            </a:pPr>
            <a:endParaRPr lang="en-US" sz="4500" dirty="0" smtClean="0"/>
          </a:p>
          <a:p>
            <a:pPr marL="0" indent="0">
              <a:buFont typeface="Arial" pitchFamily="34" charset="0"/>
              <a:buNone/>
              <a:defRPr/>
            </a:pPr>
            <a:r>
              <a:rPr lang="en-US" sz="7200" b="1" dirty="0" smtClean="0"/>
              <a:t>Dr. Melissa Fincher</a:t>
            </a:r>
          </a:p>
          <a:p>
            <a:pPr marL="0" indent="0">
              <a:buFont typeface="Arial" pitchFamily="34" charset="0"/>
              <a:buNone/>
              <a:defRPr/>
            </a:pPr>
            <a:r>
              <a:rPr lang="en-US" sz="7200" b="1" dirty="0" smtClean="0"/>
              <a:t>Associate Superintendent</a:t>
            </a:r>
          </a:p>
          <a:p>
            <a:pPr marL="0" indent="0">
              <a:buFont typeface="Arial" pitchFamily="34" charset="0"/>
              <a:buNone/>
              <a:defRPr/>
            </a:pPr>
            <a:r>
              <a:rPr lang="en-US" sz="7200" b="1" dirty="0" smtClean="0"/>
              <a:t>Assessment and Accountability</a:t>
            </a:r>
          </a:p>
          <a:p>
            <a:pPr marL="0" indent="0">
              <a:buFont typeface="Arial" pitchFamily="34" charset="0"/>
              <a:buNone/>
              <a:defRPr/>
            </a:pPr>
            <a:r>
              <a:rPr lang="en-US" sz="7200" b="1" dirty="0" smtClean="0"/>
              <a:t>404.651.9405</a:t>
            </a:r>
          </a:p>
          <a:p>
            <a:pPr marL="0" indent="0">
              <a:buFont typeface="Arial" pitchFamily="34" charset="0"/>
              <a:buNone/>
              <a:defRPr/>
            </a:pPr>
            <a:r>
              <a:rPr lang="en-US" sz="7200" b="1" dirty="0" smtClean="0">
                <a:hlinkClick r:id="rId2"/>
              </a:rPr>
              <a:t>mfincher@doe.k12.ga.us</a:t>
            </a: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r>
              <a:rPr lang="en-US" sz="7200" b="1" dirty="0" smtClean="0"/>
              <a:t>Dr. Melodee Davis </a:t>
            </a:r>
          </a:p>
          <a:p>
            <a:pPr marL="0" indent="0">
              <a:buFont typeface="Arial" pitchFamily="34" charset="0"/>
              <a:buNone/>
              <a:defRPr/>
            </a:pPr>
            <a:r>
              <a:rPr lang="en-US" sz="7200" b="1" dirty="0" smtClean="0"/>
              <a:t>Director </a:t>
            </a:r>
          </a:p>
          <a:p>
            <a:pPr marL="0" indent="0">
              <a:buFont typeface="Arial" pitchFamily="34" charset="0"/>
              <a:buNone/>
              <a:defRPr/>
            </a:pPr>
            <a:r>
              <a:rPr lang="en-US" sz="7200" b="1" dirty="0" smtClean="0"/>
              <a:t>Assessment Research and Development</a:t>
            </a:r>
          </a:p>
          <a:p>
            <a:pPr marL="0" indent="0">
              <a:buFont typeface="Arial" pitchFamily="34" charset="0"/>
              <a:buNone/>
              <a:defRPr/>
            </a:pPr>
            <a:r>
              <a:rPr lang="en-US" sz="7200" b="1" dirty="0" smtClean="0"/>
              <a:t>404.657.0312</a:t>
            </a:r>
          </a:p>
          <a:p>
            <a:pPr marL="0" indent="0">
              <a:buFont typeface="Arial" pitchFamily="34" charset="0"/>
              <a:buNone/>
              <a:defRPr/>
            </a:pPr>
            <a:r>
              <a:rPr lang="en-US" sz="7200" b="1" dirty="0" smtClean="0">
                <a:hlinkClick r:id="rId3"/>
              </a:rPr>
              <a:t>medavis@doe.k12.ga.us</a:t>
            </a:r>
            <a:endParaRPr lang="en-US" sz="7200" b="1" dirty="0" smtClean="0"/>
          </a:p>
          <a:p>
            <a:pPr marL="0" indent="0">
              <a:buFont typeface="Arial" pitchFamily="34" charset="0"/>
              <a:buNone/>
              <a:defRPr/>
            </a:pPr>
            <a:endParaRPr lang="en-US" sz="7200" b="1" dirty="0"/>
          </a:p>
          <a:p>
            <a:pPr marL="0" indent="0">
              <a:buFont typeface="Arial" pitchFamily="34" charset="0"/>
              <a:buNone/>
              <a:defRPr/>
            </a:pPr>
            <a:r>
              <a:rPr lang="en-US" sz="7200" b="1" dirty="0" smtClean="0"/>
              <a:t>Michael Huneke</a:t>
            </a:r>
          </a:p>
          <a:p>
            <a:pPr marL="0" indent="0">
              <a:buFont typeface="Arial" pitchFamily="34" charset="0"/>
              <a:buNone/>
              <a:defRPr/>
            </a:pPr>
            <a:r>
              <a:rPr lang="en-US" sz="7200" b="1" dirty="0" smtClean="0"/>
              <a:t>Assessment Specialist, OAS Manager</a:t>
            </a:r>
          </a:p>
          <a:p>
            <a:pPr marL="0" indent="0">
              <a:buFont typeface="Arial" pitchFamily="34" charset="0"/>
              <a:buNone/>
              <a:defRPr/>
            </a:pPr>
            <a:r>
              <a:rPr lang="en-US" sz="7200" b="1" dirty="0" smtClean="0"/>
              <a:t>404.232.1208</a:t>
            </a:r>
          </a:p>
          <a:p>
            <a:pPr marL="0" indent="0">
              <a:buFont typeface="Arial" pitchFamily="34" charset="0"/>
              <a:buNone/>
              <a:defRPr/>
            </a:pPr>
            <a:r>
              <a:rPr lang="en-US" sz="7200" b="1" dirty="0" smtClean="0">
                <a:hlinkClick r:id="rId4"/>
              </a:rPr>
              <a:t>mhuneke@doe.k12.ga.us</a:t>
            </a: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endParaRPr lang="en-US" sz="7200" b="1" dirty="0"/>
          </a:p>
          <a:p>
            <a:pPr>
              <a:buFont typeface="Arial" pitchFamily="34" charset="0"/>
              <a:buChar char="•"/>
              <a:defRPr/>
            </a:pPr>
            <a:endParaRPr lang="en-US" sz="7200" b="1" dirty="0"/>
          </a:p>
          <a:p>
            <a:pPr>
              <a:buFont typeface="Arial" pitchFamily="34" charset="0"/>
              <a:buChar char="•"/>
              <a:defRPr/>
            </a:pPr>
            <a:endParaRPr lang="en-US" sz="7200" b="1" dirty="0"/>
          </a:p>
        </p:txBody>
      </p:sp>
      <p:sp>
        <p:nvSpPr>
          <p:cNvPr id="5" name="Content Placeholder 4"/>
          <p:cNvSpPr>
            <a:spLocks noGrp="1"/>
          </p:cNvSpPr>
          <p:nvPr>
            <p:ph sz="half" idx="2"/>
          </p:nvPr>
        </p:nvSpPr>
        <p:spPr>
          <a:xfrm>
            <a:off x="4800600" y="1371600"/>
            <a:ext cx="4114800" cy="4572000"/>
          </a:xfrm>
        </p:spPr>
        <p:txBody>
          <a:bodyPr>
            <a:normAutofit fontScale="25000" lnSpcReduction="20000"/>
          </a:bodyPr>
          <a:lstStyle/>
          <a:p>
            <a:pPr>
              <a:buFont typeface="Arial" pitchFamily="34" charset="0"/>
              <a:buChar char="•"/>
              <a:defRPr/>
            </a:pPr>
            <a:endParaRPr lang="en-US" sz="1800" b="1" dirty="0"/>
          </a:p>
          <a:p>
            <a:pPr marL="0" indent="0">
              <a:buFont typeface="Arial" pitchFamily="34" charset="0"/>
              <a:buNone/>
              <a:defRPr/>
            </a:pPr>
            <a:r>
              <a:rPr lang="en-US" sz="7200" b="1" dirty="0" smtClean="0"/>
              <a:t>Dr</a:t>
            </a:r>
            <a:r>
              <a:rPr lang="en-US" sz="7200" b="1" dirty="0"/>
              <a:t>. Dawn Souter</a:t>
            </a:r>
          </a:p>
          <a:p>
            <a:pPr marL="0" indent="0">
              <a:buFont typeface="Arial" pitchFamily="34" charset="0"/>
              <a:buNone/>
              <a:defRPr/>
            </a:pPr>
            <a:r>
              <a:rPr lang="en-US" sz="7200" b="1" dirty="0"/>
              <a:t>Project </a:t>
            </a:r>
            <a:r>
              <a:rPr lang="en-US" sz="7200" b="1" dirty="0" smtClean="0"/>
              <a:t>Manager, RT3</a:t>
            </a:r>
            <a:endParaRPr lang="en-US" sz="7200" b="1" dirty="0"/>
          </a:p>
          <a:p>
            <a:pPr marL="0" indent="0">
              <a:buFont typeface="Arial" pitchFamily="34" charset="0"/>
              <a:buNone/>
              <a:defRPr/>
            </a:pPr>
            <a:r>
              <a:rPr lang="en-US" sz="7200" b="1" dirty="0" smtClean="0"/>
              <a:t>404.463.6667</a:t>
            </a:r>
            <a:endParaRPr lang="en-US" sz="7200" b="1" dirty="0"/>
          </a:p>
          <a:p>
            <a:pPr marL="0" indent="0">
              <a:buFont typeface="Arial" pitchFamily="34" charset="0"/>
              <a:buNone/>
              <a:defRPr/>
            </a:pPr>
            <a:r>
              <a:rPr lang="en-US" sz="7200" b="1" dirty="0">
                <a:hlinkClick r:id="rId5"/>
              </a:rPr>
              <a:t>dsouter@doe.k12.ga.us</a:t>
            </a:r>
            <a:endParaRPr lang="en-US" sz="7200" b="1" dirty="0"/>
          </a:p>
          <a:p>
            <a:pPr marL="0" indent="0">
              <a:buFont typeface="Arial" pitchFamily="34" charset="0"/>
              <a:buNone/>
              <a:defRPr/>
            </a:pPr>
            <a:endParaRPr lang="en-US" sz="7200" b="1" dirty="0" smtClean="0"/>
          </a:p>
          <a:p>
            <a:pPr marL="0" indent="0">
              <a:buFont typeface="Arial" pitchFamily="34" charset="0"/>
              <a:buNone/>
              <a:defRPr/>
            </a:pPr>
            <a:r>
              <a:rPr lang="en-US" sz="7200" b="1" dirty="0" smtClean="0"/>
              <a:t>Dr. Jan Reyes</a:t>
            </a:r>
          </a:p>
          <a:p>
            <a:pPr marL="0" indent="0">
              <a:buFont typeface="Arial" pitchFamily="34" charset="0"/>
              <a:buNone/>
              <a:defRPr/>
            </a:pPr>
            <a:r>
              <a:rPr lang="en-US" sz="7200" b="1" dirty="0" smtClean="0"/>
              <a:t>Assessment Specialist, RT3</a:t>
            </a:r>
          </a:p>
          <a:p>
            <a:pPr marL="0" indent="0">
              <a:buFont typeface="Arial" pitchFamily="34" charset="0"/>
              <a:buNone/>
              <a:defRPr/>
            </a:pPr>
            <a:r>
              <a:rPr lang="en-US" sz="7200" b="1" dirty="0" smtClean="0"/>
              <a:t>Interim Benchmark Assessments</a:t>
            </a:r>
            <a:endParaRPr lang="en-US" sz="7200" b="1" dirty="0"/>
          </a:p>
          <a:p>
            <a:pPr marL="0" indent="0">
              <a:buFont typeface="Arial" pitchFamily="34" charset="0"/>
              <a:buNone/>
              <a:defRPr/>
            </a:pPr>
            <a:r>
              <a:rPr lang="en-US" sz="7200" b="1" dirty="0" smtClean="0"/>
              <a:t>404.463.6665</a:t>
            </a:r>
            <a:endParaRPr lang="en-US" sz="7200" b="1" dirty="0"/>
          </a:p>
          <a:p>
            <a:pPr marL="0" indent="0">
              <a:buFont typeface="Arial" pitchFamily="34" charset="0"/>
              <a:buNone/>
              <a:defRPr/>
            </a:pPr>
            <a:r>
              <a:rPr lang="en-US" sz="7200" b="1" dirty="0" smtClean="0">
                <a:hlinkClick r:id="rId6"/>
              </a:rPr>
              <a:t>jreyes@doe.k12.ga.us</a:t>
            </a:r>
            <a:endParaRPr lang="en-US" sz="7200" b="1" dirty="0" smtClean="0"/>
          </a:p>
          <a:p>
            <a:pPr marL="0" indent="0">
              <a:buFont typeface="Arial" pitchFamily="34" charset="0"/>
              <a:buNone/>
              <a:defRPr/>
            </a:pPr>
            <a:endParaRPr lang="en-US" sz="7200" b="1" dirty="0"/>
          </a:p>
          <a:p>
            <a:pPr marL="0" indent="0">
              <a:buFont typeface="Arial" pitchFamily="34" charset="0"/>
              <a:buNone/>
              <a:defRPr/>
            </a:pPr>
            <a:r>
              <a:rPr lang="en-US" sz="7200" b="1" dirty="0" smtClean="0"/>
              <a:t>Kelli Harris-Wright, </a:t>
            </a:r>
            <a:r>
              <a:rPr lang="en-US" sz="7200" b="1" dirty="0" err="1" smtClean="0"/>
              <a:t>Ed.S</a:t>
            </a:r>
            <a:r>
              <a:rPr lang="en-US" sz="7200" b="1" dirty="0" smtClean="0"/>
              <a:t>.</a:t>
            </a:r>
          </a:p>
          <a:p>
            <a:pPr marL="0" indent="0">
              <a:buFont typeface="Arial" pitchFamily="34" charset="0"/>
              <a:buNone/>
              <a:defRPr/>
            </a:pPr>
            <a:r>
              <a:rPr lang="en-US" sz="7200" b="1" dirty="0" smtClean="0"/>
              <a:t>Assessment Specialist, RT3</a:t>
            </a:r>
          </a:p>
          <a:p>
            <a:pPr marL="0" indent="0">
              <a:buFont typeface="Arial" pitchFamily="34" charset="0"/>
              <a:buNone/>
              <a:defRPr/>
            </a:pPr>
            <a:r>
              <a:rPr lang="en-US" sz="7200" b="1" dirty="0" smtClean="0"/>
              <a:t>Assessment Literacy Professional Learning</a:t>
            </a:r>
          </a:p>
          <a:p>
            <a:pPr marL="0" indent="0">
              <a:buFont typeface="Arial" pitchFamily="34" charset="0"/>
              <a:buNone/>
              <a:defRPr/>
            </a:pPr>
            <a:r>
              <a:rPr lang="en-US" sz="7200" b="1" dirty="0" smtClean="0"/>
              <a:t>404.463.5047</a:t>
            </a:r>
          </a:p>
          <a:p>
            <a:pPr marL="0" indent="0">
              <a:buFont typeface="Arial" pitchFamily="34" charset="0"/>
              <a:buNone/>
              <a:defRPr/>
            </a:pPr>
            <a:r>
              <a:rPr lang="en-US" sz="7200" b="1" dirty="0" smtClean="0">
                <a:hlinkClick r:id="rId7"/>
              </a:rPr>
              <a:t>kharris-wright@doe.k12.ga.us</a:t>
            </a:r>
            <a:endParaRPr lang="en-US" sz="7200" b="1" dirty="0" smtClean="0"/>
          </a:p>
          <a:p>
            <a:pPr marL="0" indent="0">
              <a:buFont typeface="Arial" pitchFamily="34" charset="0"/>
              <a:buNone/>
              <a:defRPr/>
            </a:pPr>
            <a:endParaRPr lang="en-US" sz="7200" b="1" dirty="0"/>
          </a:p>
          <a:p>
            <a:pPr marL="0" indent="0">
              <a:buFont typeface="Arial" pitchFamily="34" charset="0"/>
              <a:buNone/>
              <a:defRPr/>
            </a:pPr>
            <a:endParaRPr lang="en-US" sz="7200" b="1" dirty="0" smtClean="0"/>
          </a:p>
          <a:p>
            <a:pPr marL="0" indent="0">
              <a:buFont typeface="Arial" pitchFamily="34" charset="0"/>
              <a:buNone/>
              <a:defRPr/>
            </a:pPr>
            <a:endParaRPr lang="en-US" sz="7200" b="1" dirty="0" smtClean="0"/>
          </a:p>
          <a:p>
            <a:pPr marL="0" indent="0">
              <a:buFont typeface="Arial" pitchFamily="34" charset="0"/>
              <a:buNone/>
              <a:defRPr/>
            </a:pPr>
            <a:endParaRPr lang="en-US" sz="7200" dirty="0"/>
          </a:p>
        </p:txBody>
      </p:sp>
      <p:sp>
        <p:nvSpPr>
          <p:cNvPr id="62469"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AF594D-ED1C-40DB-9106-F8D8B3FEF2A7}" type="slidenum">
              <a:rPr lang="en-US" smtClean="0">
                <a:solidFill>
                  <a:srgbClr val="000000"/>
                </a:solidFill>
              </a:rPr>
              <a:pPr fontAlgn="base">
                <a:spcBef>
                  <a:spcPct val="0"/>
                </a:spcBef>
                <a:spcAft>
                  <a:spcPct val="0"/>
                </a:spcAft>
                <a:defRPr/>
              </a:pPr>
              <a:t>62</a:t>
            </a:fld>
            <a:endParaRPr lang="en-US" smtClean="0">
              <a:solidFill>
                <a:srgbClr val="000000"/>
              </a:solidFill>
            </a:endParaRPr>
          </a:p>
        </p:txBody>
      </p:sp>
    </p:spTree>
    <p:extLst>
      <p:ext uri="{BB962C8B-B14F-4D97-AF65-F5344CB8AC3E}">
        <p14:creationId xmlns:p14="http://schemas.microsoft.com/office/powerpoint/2010/main" val="35421160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228601" y="1295400"/>
            <a:ext cx="8686800" cy="4800600"/>
          </a:xfrm>
        </p:spPr>
        <p:txBody>
          <a:bodyPr/>
          <a:lstStyle/>
          <a:p>
            <a:endParaRPr lang="en-US" sz="2800"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7912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a:spLocks noGrp="1" noChangeArrowheads="1"/>
          </p:cNvSpPr>
          <p:nvPr>
            <p:ph type="title"/>
          </p:nvPr>
        </p:nvSpPr>
        <p:spPr>
          <a:xfrm>
            <a:off x="1066800" y="304800"/>
            <a:ext cx="6934200" cy="762000"/>
          </a:xfrm>
          <a:solidFill>
            <a:schemeClr val="bg2">
              <a:lumMod val="75000"/>
            </a:schemeClr>
          </a:solidFill>
          <a:scene3d>
            <a:camera prst="orthographicFront"/>
            <a:lightRig rig="threePt" dir="t"/>
          </a:scene3d>
          <a:sp3d prstMaterial="plastic">
            <a:bevelT w="165100" prst="coolSlant"/>
          </a:sp3d>
        </p:spPr>
        <p:txBody>
          <a:bodyPr/>
          <a:lstStyle/>
          <a:p>
            <a:pPr eaLnBrk="1" hangingPunct="1"/>
            <a:r>
              <a:rPr lang="en-US" dirty="0" smtClean="0"/>
              <a:t>Wiki/Email Questions</a:t>
            </a:r>
          </a:p>
        </p:txBody>
      </p:sp>
    </p:spTree>
    <p:extLst>
      <p:ext uri="{BB962C8B-B14F-4D97-AF65-F5344CB8AC3E}">
        <p14:creationId xmlns:p14="http://schemas.microsoft.com/office/powerpoint/2010/main" val="1420004879"/>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gidea.jpg"/>
          <p:cNvPicPr>
            <a:picLocks noChangeAspect="1"/>
          </p:cNvPicPr>
          <p:nvPr/>
        </p:nvPicPr>
        <p:blipFill>
          <a:blip r:embed="rId3" cstate="print"/>
          <a:stretch>
            <a:fillRect/>
          </a:stretch>
        </p:blipFill>
        <p:spPr>
          <a:xfrm>
            <a:off x="6248400" y="762000"/>
            <a:ext cx="2819400" cy="4191000"/>
          </a:xfrm>
          <a:prstGeom prst="rect">
            <a:avLst/>
          </a:prstGeom>
          <a:scene3d>
            <a:camera prst="orthographicFront"/>
            <a:lightRig rig="threePt" dir="t"/>
          </a:scene3d>
          <a:sp3d>
            <a:bevelT w="165100" prst="coolSlant"/>
          </a:sp3d>
        </p:spPr>
      </p:pic>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What’s the big idea?</a:t>
            </a:r>
            <a:endParaRPr lang="en-US" dirty="0">
              <a:latin typeface="Arial Narrow" pitchFamily="34" charset="0"/>
            </a:endParaRPr>
          </a:p>
        </p:txBody>
      </p:sp>
      <p:sp>
        <p:nvSpPr>
          <p:cNvPr id="3" name="Subtitle 2"/>
          <p:cNvSpPr>
            <a:spLocks noGrp="1"/>
          </p:cNvSpPr>
          <p:nvPr>
            <p:ph type="subTitle" idx="1"/>
          </p:nvPr>
        </p:nvSpPr>
        <p:spPr>
          <a:xfrm>
            <a:off x="304800" y="1219200"/>
            <a:ext cx="5943600" cy="5257800"/>
          </a:xfrm>
        </p:spPr>
        <p:txBody>
          <a:bodyPr/>
          <a:lstStyle/>
          <a:p>
            <a:pPr marL="571500" indent="-571500" algn="l">
              <a:buFont typeface="Arial" pitchFamily="34" charset="0"/>
              <a:buChar char="•"/>
            </a:pPr>
            <a:r>
              <a:rPr lang="en-US" sz="3600" dirty="0">
                <a:solidFill>
                  <a:schemeClr val="tx1"/>
                </a:solidFill>
              </a:rPr>
              <a:t>Understand independence and conditional probability and use them to interpret data </a:t>
            </a:r>
            <a:endParaRPr lang="en-US" sz="3600" dirty="0" smtClean="0">
              <a:solidFill>
                <a:schemeClr val="tx1"/>
              </a:solidFill>
            </a:endParaRPr>
          </a:p>
          <a:p>
            <a:pPr marL="571500" indent="-571500" algn="l">
              <a:buFont typeface="Arial" pitchFamily="34" charset="0"/>
              <a:buChar char="•"/>
            </a:pPr>
            <a:r>
              <a:rPr lang="en-US" sz="3600" dirty="0">
                <a:solidFill>
                  <a:schemeClr val="tx1"/>
                </a:solidFill>
              </a:rPr>
              <a:t>Use the rules of probability to compute probabilities of compound events in a uniform probability </a:t>
            </a:r>
            <a:r>
              <a:rPr lang="en-US" sz="3600" dirty="0" smtClean="0">
                <a:solidFill>
                  <a:schemeClr val="tx1"/>
                </a:solidFill>
              </a:rPr>
              <a:t>model</a:t>
            </a: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6200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print"/>
          <a:srcRect r="3174" b="39276"/>
          <a:stretch/>
        </p:blipFill>
        <p:spPr bwMode="auto">
          <a:xfrm>
            <a:off x="914400" y="1836738"/>
            <a:ext cx="7315200" cy="4259262"/>
          </a:xfrm>
          <a:prstGeom prst="rect">
            <a:avLst/>
          </a:prstGeom>
          <a:noFill/>
          <a:ln w="9525">
            <a:noFill/>
            <a:miter lim="800000"/>
            <a:headEnd/>
            <a:tailEnd/>
          </a:ln>
          <a:scene3d>
            <a:camera prst="orthographicFront"/>
            <a:lightRig rig="threePt" dir="t"/>
          </a:scene3d>
          <a:sp3d>
            <a:bevelT w="165100" prst="coolSlant"/>
          </a:sp3d>
        </p:spPr>
      </p:pic>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What’s the big idea?</a:t>
            </a:r>
            <a:endParaRPr lang="en-US" dirty="0">
              <a:latin typeface="Arial Narrow" pitchFamily="34" charset="0"/>
            </a:endParaRPr>
          </a:p>
        </p:txBody>
      </p:sp>
      <p:sp>
        <p:nvSpPr>
          <p:cNvPr id="3" name="Subtitle 2"/>
          <p:cNvSpPr>
            <a:spLocks noGrp="1"/>
          </p:cNvSpPr>
          <p:nvPr>
            <p:ph type="subTitle" idx="1"/>
          </p:nvPr>
        </p:nvSpPr>
        <p:spPr>
          <a:xfrm>
            <a:off x="152400" y="1219200"/>
            <a:ext cx="8839200" cy="617538"/>
          </a:xfrm>
        </p:spPr>
        <p:txBody>
          <a:bodyPr/>
          <a:lstStyle/>
          <a:p>
            <a:r>
              <a:rPr lang="en-US" dirty="0" smtClean="0">
                <a:solidFill>
                  <a:schemeClr val="tx1"/>
                </a:solidFill>
              </a:rPr>
              <a:t>Standards for Mathematical Practice</a:t>
            </a:r>
          </a:p>
          <a:p>
            <a:pPr algn="l"/>
            <a:endParaRPr lang="en-US" dirty="0" smtClean="0">
              <a:solidFill>
                <a:schemeClr val="tx1"/>
              </a:solidFill>
              <a:latin typeface="Arial Narrow" pitchFamily="34" charset="0"/>
            </a:endParaRP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8486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607424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herence2.jpg"/>
          <p:cNvPicPr>
            <a:picLocks noChangeAspect="1"/>
          </p:cNvPicPr>
          <p:nvPr/>
        </p:nvPicPr>
        <p:blipFill>
          <a:blip r:embed="rId3" cstate="print"/>
          <a:stretch>
            <a:fillRect/>
          </a:stretch>
        </p:blipFill>
        <p:spPr>
          <a:xfrm rot="16200000">
            <a:off x="5503985" y="744414"/>
            <a:ext cx="3470029" cy="3657600"/>
          </a:xfrm>
          <a:prstGeom prst="rect">
            <a:avLst/>
          </a:prstGeom>
        </p:spPr>
      </p:pic>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Coherence and Focus</a:t>
            </a:r>
            <a:endParaRPr lang="en-US" dirty="0">
              <a:latin typeface="Arial Narrow" pitchFamily="34" charset="0"/>
            </a:endParaRPr>
          </a:p>
        </p:txBody>
      </p:sp>
      <p:sp>
        <p:nvSpPr>
          <p:cNvPr id="3" name="Subtitle 2"/>
          <p:cNvSpPr>
            <a:spLocks noGrp="1"/>
          </p:cNvSpPr>
          <p:nvPr>
            <p:ph type="subTitle" idx="1"/>
          </p:nvPr>
        </p:nvSpPr>
        <p:spPr>
          <a:xfrm>
            <a:off x="152400" y="1219200"/>
            <a:ext cx="5943600" cy="5257800"/>
          </a:xfrm>
        </p:spPr>
        <p:txBody>
          <a:bodyPr/>
          <a:lstStyle/>
          <a:p>
            <a:pPr marL="457200" indent="-457200" algn="l">
              <a:buFont typeface="Arial" pitchFamily="34" charset="0"/>
              <a:buChar char="•"/>
            </a:pPr>
            <a:r>
              <a:rPr lang="en-US" dirty="0" smtClean="0">
                <a:solidFill>
                  <a:schemeClr val="tx1"/>
                </a:solidFill>
              </a:rPr>
              <a:t>K-9</a:t>
            </a:r>
            <a:r>
              <a:rPr lang="en-US" baseline="30000" dirty="0" smtClean="0">
                <a:solidFill>
                  <a:schemeClr val="tx1"/>
                </a:solidFill>
              </a:rPr>
              <a:t>th</a:t>
            </a:r>
            <a:r>
              <a:rPr lang="en-US" dirty="0" smtClean="0">
                <a:solidFill>
                  <a:schemeClr val="tx1"/>
                </a:solidFill>
              </a:rPr>
              <a:t> </a:t>
            </a:r>
          </a:p>
          <a:p>
            <a:pPr lvl="2" algn="l">
              <a:buFont typeface="Wingdings" pitchFamily="2" charset="2"/>
              <a:buChar char="Ø"/>
            </a:pPr>
            <a:r>
              <a:rPr lang="en-US" dirty="0">
                <a:solidFill>
                  <a:schemeClr val="tx1"/>
                </a:solidFill>
              </a:rPr>
              <a:t> </a:t>
            </a:r>
            <a:r>
              <a:rPr lang="en-US" dirty="0" smtClean="0">
                <a:solidFill>
                  <a:schemeClr val="tx1"/>
                </a:solidFill>
              </a:rPr>
              <a:t>Basic probability (no formulas)</a:t>
            </a:r>
          </a:p>
          <a:p>
            <a:pPr lvl="2" algn="l">
              <a:buFont typeface="Wingdings" pitchFamily="2" charset="2"/>
              <a:buChar char="Ø"/>
            </a:pPr>
            <a:r>
              <a:rPr lang="en-US" dirty="0">
                <a:solidFill>
                  <a:schemeClr val="tx1"/>
                </a:solidFill>
              </a:rPr>
              <a:t> </a:t>
            </a:r>
            <a:r>
              <a:rPr lang="en-US" smtClean="0">
                <a:solidFill>
                  <a:schemeClr val="tx1"/>
                </a:solidFill>
              </a:rPr>
              <a:t>Probability models</a:t>
            </a:r>
            <a:endParaRPr lang="en-US" dirty="0" smtClean="0">
              <a:solidFill>
                <a:schemeClr val="tx1"/>
              </a:solidFill>
            </a:endParaRPr>
          </a:p>
          <a:p>
            <a:pPr lvl="2" algn="l">
              <a:buFont typeface="Wingdings" pitchFamily="2" charset="2"/>
              <a:buChar char="Ø"/>
            </a:pPr>
            <a:r>
              <a:rPr lang="en-US" dirty="0" smtClean="0">
                <a:solidFill>
                  <a:schemeClr val="tx1"/>
                </a:solidFill>
              </a:rPr>
              <a:t> Two way tables</a:t>
            </a:r>
          </a:p>
          <a:p>
            <a:pPr marL="457200" indent="-457200" algn="l">
              <a:buFont typeface="Arial" pitchFamily="34" charset="0"/>
              <a:buChar char="•"/>
            </a:pPr>
            <a:r>
              <a:rPr lang="en-US" dirty="0" smtClean="0">
                <a:solidFill>
                  <a:schemeClr val="tx1"/>
                </a:solidFill>
              </a:rPr>
              <a:t>11th-12th </a:t>
            </a:r>
            <a:endParaRPr lang="en-US" dirty="0">
              <a:solidFill>
                <a:schemeClr val="tx1"/>
              </a:solidFill>
            </a:endParaRPr>
          </a:p>
          <a:p>
            <a:pPr lvl="2" algn="l">
              <a:buFont typeface="Wingdings" pitchFamily="2" charset="2"/>
              <a:buChar char="Ø"/>
            </a:pPr>
            <a:r>
              <a:rPr lang="en-US" dirty="0">
                <a:solidFill>
                  <a:schemeClr val="tx1"/>
                </a:solidFill>
              </a:rPr>
              <a:t> </a:t>
            </a:r>
            <a:r>
              <a:rPr lang="en-US" dirty="0" smtClean="0">
                <a:solidFill>
                  <a:schemeClr val="tx1"/>
                </a:solidFill>
              </a:rPr>
              <a:t>Multiplication Rule for Probability</a:t>
            </a:r>
          </a:p>
          <a:p>
            <a:pPr lvl="2" algn="l">
              <a:buFont typeface="Wingdings" pitchFamily="2" charset="2"/>
              <a:buChar char="Ø"/>
            </a:pPr>
            <a:r>
              <a:rPr lang="en-US" dirty="0" smtClean="0">
                <a:solidFill>
                  <a:schemeClr val="tx1"/>
                </a:solidFill>
              </a:rPr>
              <a:t> Making decisions based on probability</a:t>
            </a:r>
          </a:p>
          <a:p>
            <a:pPr algn="l"/>
            <a:endParaRPr lang="en-US" dirty="0" smtClean="0">
              <a:solidFill>
                <a:schemeClr val="tx1"/>
              </a:solidFill>
              <a:latin typeface="Arial Narrow" pitchFamily="34" charset="0"/>
            </a:endParaRP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6200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1" y="1371600"/>
            <a:ext cx="8077199" cy="4648200"/>
          </a:xfrm>
        </p:spPr>
        <p:txBody>
          <a:bodyPr/>
          <a:lstStyle/>
          <a:p>
            <a:r>
              <a:rPr lang="en-US" dirty="0" smtClean="0">
                <a:solidFill>
                  <a:schemeClr val="tx1"/>
                </a:solidFill>
              </a:rPr>
              <a:t>Suppose that today there is a 60% chance of rain, a 15% chance of lightning, and a 20% chance of lightning if it’s raining. What is the chance of both rain and lightning today?</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55784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5712023"/>
            <a:ext cx="5185971"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S-CP Rain and Lightning</a:t>
            </a:r>
            <a:endParaRPr lang="en-US" sz="1400" dirty="0"/>
          </a:p>
        </p:txBody>
      </p:sp>
      <p:sp>
        <p:nvSpPr>
          <p:cNvPr id="9" name="Title 1"/>
          <p:cNvSpPr txBox="1">
            <a:spLocks/>
          </p:cNvSpPr>
          <p:nvPr/>
        </p:nvSpPr>
        <p:spPr bwMode="auto">
          <a:xfrm>
            <a:off x="1371600" y="228601"/>
            <a:ext cx="6705600" cy="838199"/>
          </a:xfrm>
          <a:prstGeom prst="rect">
            <a:avLst/>
          </a:prstGeom>
          <a:solidFill>
            <a:schemeClr val="bg2">
              <a:lumMod val="75000"/>
            </a:schemeClr>
          </a:solidFill>
          <a:ln w="9525">
            <a:noFill/>
            <a:miter lim="800000"/>
            <a:headEnd/>
            <a:tailEnd/>
          </a:ln>
          <a:scene3d>
            <a:camera prst="orthographicFront"/>
            <a:lightRig rig="threePt" dir="t"/>
          </a:scene3d>
          <a:sp3d>
            <a:bevelT w="165100" prst="coolSlant"/>
          </a:sp3d>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smtClean="0"/>
              <a:t>Examples &amp; Explanations</a:t>
            </a:r>
            <a:endParaRPr lang="en-US" dirty="0"/>
          </a:p>
        </p:txBody>
      </p:sp>
    </p:spTree>
    <p:extLst>
      <p:ext uri="{BB962C8B-B14F-4D97-AF65-F5344CB8AC3E}">
        <p14:creationId xmlns:p14="http://schemas.microsoft.com/office/powerpoint/2010/main" val="333627638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1" y="1371600"/>
            <a:ext cx="8077199" cy="4648200"/>
          </a:xfrm>
        </p:spPr>
        <p:txBody>
          <a:bodyPr/>
          <a:lstStyle/>
          <a:p>
            <a:r>
              <a:rPr lang="en-US" dirty="0" smtClean="0">
                <a:solidFill>
                  <a:schemeClr val="tx1"/>
                </a:solidFill>
              </a:rPr>
              <a:t>Suppose that today there is a 60% chance of rain, a 15% chance of lightning, and a 20% chance of lightning if it’s raining. What is the chance of both rain and lightning today?</a:t>
            </a:r>
          </a:p>
          <a:p>
            <a:pPr algn="l"/>
            <a:r>
              <a:rPr lang="en-US" sz="2800" i="1" dirty="0">
                <a:solidFill>
                  <a:schemeClr val="tx1"/>
                </a:solidFill>
              </a:rPr>
              <a:t>P</a:t>
            </a:r>
            <a:r>
              <a:rPr lang="en-US" sz="2800" dirty="0">
                <a:solidFill>
                  <a:schemeClr val="tx1"/>
                </a:solidFill>
              </a:rPr>
              <a:t>(rain) = .6</a:t>
            </a:r>
          </a:p>
          <a:p>
            <a:pPr algn="l"/>
            <a:r>
              <a:rPr lang="en-US" sz="2800" i="1" dirty="0">
                <a:solidFill>
                  <a:schemeClr val="tx1"/>
                </a:solidFill>
              </a:rPr>
              <a:t>P</a:t>
            </a:r>
            <a:r>
              <a:rPr lang="en-US" sz="2800" dirty="0">
                <a:solidFill>
                  <a:schemeClr val="tx1"/>
                </a:solidFill>
              </a:rPr>
              <a:t>(lightning) = .15</a:t>
            </a:r>
          </a:p>
          <a:p>
            <a:pPr algn="l"/>
            <a:r>
              <a:rPr lang="en-US" sz="2800" i="1" dirty="0">
                <a:solidFill>
                  <a:schemeClr val="tx1"/>
                </a:solidFill>
              </a:rPr>
              <a:t>P</a:t>
            </a:r>
            <a:r>
              <a:rPr lang="en-US" sz="2800" dirty="0">
                <a:solidFill>
                  <a:schemeClr val="tx1"/>
                </a:solidFill>
              </a:rPr>
              <a:t>(lightning | rain) = .2</a:t>
            </a:r>
            <a:endParaRPr lang="en-US" sz="2800" i="1" dirty="0">
              <a:solidFill>
                <a:schemeClr val="tx1"/>
              </a:solidFill>
            </a:endParaRPr>
          </a:p>
          <a:p>
            <a:endParaRPr lang="en-US" sz="2800"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55784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5712023"/>
            <a:ext cx="5185971"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S-CP Rain and Lightning</a:t>
            </a:r>
            <a:endParaRPr lang="en-US" sz="1400" dirty="0"/>
          </a:p>
        </p:txBody>
      </p:sp>
      <p:sp>
        <p:nvSpPr>
          <p:cNvPr id="9" name="Title 1"/>
          <p:cNvSpPr txBox="1">
            <a:spLocks/>
          </p:cNvSpPr>
          <p:nvPr/>
        </p:nvSpPr>
        <p:spPr bwMode="auto">
          <a:xfrm>
            <a:off x="1371600" y="228601"/>
            <a:ext cx="6705600" cy="838199"/>
          </a:xfrm>
          <a:prstGeom prst="rect">
            <a:avLst/>
          </a:prstGeom>
          <a:solidFill>
            <a:schemeClr val="bg2">
              <a:lumMod val="75000"/>
            </a:schemeClr>
          </a:solidFill>
          <a:ln w="9525">
            <a:noFill/>
            <a:miter lim="800000"/>
            <a:headEnd/>
            <a:tailEnd/>
          </a:ln>
          <a:scene3d>
            <a:camera prst="orthographicFront"/>
            <a:lightRig rig="threePt" dir="t"/>
          </a:scene3d>
          <a:sp3d>
            <a:bevelT w="165100" prst="coolSlant"/>
          </a:sp3d>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smtClean="0"/>
              <a:t>Examples &amp; Explanations</a:t>
            </a:r>
            <a:endParaRPr lang="en-US" dirty="0"/>
          </a:p>
        </p:txBody>
      </p:sp>
    </p:spTree>
    <p:extLst>
      <p:ext uri="{BB962C8B-B14F-4D97-AF65-F5344CB8AC3E}">
        <p14:creationId xmlns:p14="http://schemas.microsoft.com/office/powerpoint/2010/main" val="25948981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1" y="1371600"/>
            <a:ext cx="8077199" cy="4648200"/>
          </a:xfrm>
        </p:spPr>
        <p:txBody>
          <a:bodyPr/>
          <a:lstStyle/>
          <a:p>
            <a:r>
              <a:rPr lang="en-US" dirty="0" smtClean="0">
                <a:solidFill>
                  <a:schemeClr val="tx1"/>
                </a:solidFill>
              </a:rPr>
              <a:t>Suppose that today there is a 60% chance of rain, a 15% chance of lightning, and a 20% chance of lightning if it’s raining. What is the chance of both rain and lightning today?</a:t>
            </a:r>
          </a:p>
          <a:p>
            <a:pPr algn="l"/>
            <a:r>
              <a:rPr lang="en-US" sz="2800" i="1" dirty="0">
                <a:solidFill>
                  <a:schemeClr val="tx1"/>
                </a:solidFill>
              </a:rPr>
              <a:t>P</a:t>
            </a:r>
            <a:r>
              <a:rPr lang="en-US" sz="2800" dirty="0">
                <a:solidFill>
                  <a:schemeClr val="tx1"/>
                </a:solidFill>
              </a:rPr>
              <a:t>(rain) = .6</a:t>
            </a:r>
          </a:p>
          <a:p>
            <a:pPr algn="l"/>
            <a:r>
              <a:rPr lang="en-US" sz="2800" i="1" dirty="0">
                <a:solidFill>
                  <a:schemeClr val="tx1"/>
                </a:solidFill>
              </a:rPr>
              <a:t>P</a:t>
            </a:r>
            <a:r>
              <a:rPr lang="en-US" sz="2800" dirty="0">
                <a:solidFill>
                  <a:schemeClr val="tx1"/>
                </a:solidFill>
              </a:rPr>
              <a:t>(lightning) = .15</a:t>
            </a:r>
          </a:p>
          <a:p>
            <a:pPr algn="l"/>
            <a:r>
              <a:rPr lang="en-US" sz="2800" i="1" dirty="0">
                <a:solidFill>
                  <a:schemeClr val="tx1"/>
                </a:solidFill>
              </a:rPr>
              <a:t>P</a:t>
            </a:r>
            <a:r>
              <a:rPr lang="en-US" sz="2800" dirty="0">
                <a:solidFill>
                  <a:schemeClr val="tx1"/>
                </a:solidFill>
              </a:rPr>
              <a:t>(lightning | rain) = .2</a:t>
            </a:r>
            <a:endParaRPr lang="en-US" sz="2800" i="1" dirty="0">
              <a:solidFill>
                <a:schemeClr val="tx1"/>
              </a:solidFill>
            </a:endParaRPr>
          </a:p>
          <a:p>
            <a:endParaRPr lang="en-US"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55784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5712023"/>
            <a:ext cx="5185971"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S-CP Rain and Lightning</a:t>
            </a:r>
            <a:endParaRPr lang="en-US" sz="1400" dirty="0"/>
          </a:p>
        </p:txBody>
      </p:sp>
      <p:sp>
        <p:nvSpPr>
          <p:cNvPr id="9" name="Title 1"/>
          <p:cNvSpPr txBox="1">
            <a:spLocks/>
          </p:cNvSpPr>
          <p:nvPr/>
        </p:nvSpPr>
        <p:spPr bwMode="auto">
          <a:xfrm>
            <a:off x="1371600" y="228601"/>
            <a:ext cx="6705600" cy="838199"/>
          </a:xfrm>
          <a:prstGeom prst="rect">
            <a:avLst/>
          </a:prstGeom>
          <a:solidFill>
            <a:schemeClr val="bg2">
              <a:lumMod val="75000"/>
            </a:schemeClr>
          </a:solidFill>
          <a:ln w="9525">
            <a:noFill/>
            <a:miter lim="800000"/>
            <a:headEnd/>
            <a:tailEnd/>
          </a:ln>
          <a:scene3d>
            <a:camera prst="orthographicFront"/>
            <a:lightRig rig="threePt" dir="t"/>
          </a:scene3d>
          <a:sp3d>
            <a:bevelT w="165100" prst="coolSlant"/>
          </a:sp3d>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smtClean="0"/>
              <a:t>Examples &amp; Explanations</a:t>
            </a:r>
            <a:endParaRPr lang="en-US" dirty="0"/>
          </a:p>
        </p:txBody>
      </p:sp>
      <p:sp>
        <p:nvSpPr>
          <p:cNvPr id="6" name="TextBox 5"/>
          <p:cNvSpPr txBox="1"/>
          <p:nvPr/>
        </p:nvSpPr>
        <p:spPr>
          <a:xfrm>
            <a:off x="4724400" y="3541693"/>
            <a:ext cx="3505200" cy="954107"/>
          </a:xfrm>
          <a:prstGeom prst="rect">
            <a:avLst/>
          </a:prstGeom>
          <a:noFill/>
        </p:spPr>
        <p:txBody>
          <a:bodyPr wrap="square" rtlCol="0">
            <a:spAutoFit/>
          </a:bodyPr>
          <a:lstStyle/>
          <a:p>
            <a:r>
              <a:rPr lang="en-US" sz="2800" dirty="0">
                <a:latin typeface="+mn-lt"/>
              </a:rPr>
              <a:t>Need to determine </a:t>
            </a:r>
            <a:r>
              <a:rPr lang="en-US" sz="2800" i="1" dirty="0">
                <a:latin typeface="+mn-lt"/>
              </a:rPr>
              <a:t>P</a:t>
            </a:r>
            <a:r>
              <a:rPr lang="en-US" sz="2800" dirty="0">
                <a:latin typeface="+mn-lt"/>
              </a:rPr>
              <a:t>(lightning and rain)</a:t>
            </a:r>
          </a:p>
        </p:txBody>
      </p:sp>
    </p:spTree>
    <p:extLst>
      <p:ext uri="{BB962C8B-B14F-4D97-AF65-F5344CB8AC3E}">
        <p14:creationId xmlns:p14="http://schemas.microsoft.com/office/powerpoint/2010/main" val="22986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74638"/>
            <a:ext cx="8229600" cy="1020762"/>
          </a:xfrm>
          <a:ln w="3175">
            <a:solidFill>
              <a:schemeClr val="bg1">
                <a:lumMod val="65000"/>
              </a:schemeClr>
            </a:solidFill>
          </a:ln>
        </p:spPr>
        <p:txBody>
          <a:bodyPr>
            <a:normAutofit fontScale="90000"/>
          </a:bodyPr>
          <a:lstStyle/>
          <a:p>
            <a:pPr>
              <a:defRPr/>
            </a:pPr>
            <a:r>
              <a:rPr lang="en-US" sz="3600" i="1" dirty="0" smtClean="0"/>
              <a:t>Purpose of Georgia’s Assessment Initiatives</a:t>
            </a:r>
          </a:p>
        </p:txBody>
      </p:sp>
      <p:sp>
        <p:nvSpPr>
          <p:cNvPr id="4099" name="Content Placeholder 2"/>
          <p:cNvSpPr>
            <a:spLocks noGrp="1"/>
          </p:cNvSpPr>
          <p:nvPr>
            <p:ph idx="1"/>
          </p:nvPr>
        </p:nvSpPr>
        <p:spPr>
          <a:xfrm>
            <a:off x="304800" y="1447800"/>
            <a:ext cx="8305800" cy="4038600"/>
          </a:xfrm>
        </p:spPr>
        <p:txBody>
          <a:bodyPr/>
          <a:lstStyle/>
          <a:p>
            <a:pPr lvl="1">
              <a:buFont typeface="Arial" charset="0"/>
              <a:buChar char="•"/>
            </a:pPr>
            <a:r>
              <a:rPr lang="en-US" smtClean="0"/>
              <a:t>To provide assessment resources that reflect the rigor of Georgia’s state-mandated content standards</a:t>
            </a:r>
          </a:p>
          <a:p>
            <a:pPr lvl="1">
              <a:buFont typeface="Arial" charset="0"/>
              <a:buChar char="•"/>
            </a:pPr>
            <a:r>
              <a:rPr lang="en-US" smtClean="0"/>
              <a:t>To balance the use of formative and summative assessments in the classroom</a:t>
            </a:r>
          </a:p>
          <a:p>
            <a:pPr lvl="1">
              <a:buFont typeface="Arial" charset="0"/>
              <a:buChar char="•"/>
            </a:pPr>
            <a:r>
              <a:rPr lang="en-US" smtClean="0"/>
              <a:t>To promote student learning</a:t>
            </a:r>
          </a:p>
          <a:p>
            <a:pPr lvl="1">
              <a:buFont typeface="Arial" charset="0"/>
              <a:buChar char="•"/>
            </a:pPr>
            <a:r>
              <a:rPr lang="en-US" smtClean="0"/>
              <a:t>To sustain implementation of Georgia’s rigorous content standards</a:t>
            </a:r>
          </a:p>
        </p:txBody>
      </p:sp>
      <p:sp>
        <p:nvSpPr>
          <p:cNvPr id="4100"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2404B3-9437-46D3-882B-E9A11E64F7F4}" type="slidenum">
              <a:rPr lang="en-US" smtClean="0">
                <a:solidFill>
                  <a:schemeClr val="tx1"/>
                </a:solidFill>
              </a:rPr>
              <a:pPr fontAlgn="base">
                <a:spcBef>
                  <a:spcPct val="0"/>
                </a:spcBef>
                <a:spcAft>
                  <a:spcPct val="0"/>
                </a:spcAft>
                <a:defRPr/>
              </a:pPr>
              <a:t>7</a:t>
            </a:fld>
            <a:endParaRPr lang="en-US" dirty="0" smtClean="0">
              <a:solidFill>
                <a:schemeClr val="tx1"/>
              </a:solidFill>
            </a:endParaRPr>
          </a:p>
        </p:txBody>
      </p:sp>
    </p:spTree>
    <p:custDataLst>
      <p:tags r:id="rId1"/>
    </p:custDataLst>
    <p:extLst>
      <p:ext uri="{BB962C8B-B14F-4D97-AF65-F5344CB8AC3E}">
        <p14:creationId xmlns:p14="http://schemas.microsoft.com/office/powerpoint/2010/main" val="205771492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1" y="1371600"/>
            <a:ext cx="8077199" cy="4648200"/>
          </a:xfrm>
        </p:spPr>
        <p:txBody>
          <a:bodyPr/>
          <a:lstStyle/>
          <a:p>
            <a:r>
              <a:rPr lang="en-US" dirty="0" smtClean="0">
                <a:solidFill>
                  <a:schemeClr val="tx1"/>
                </a:solidFill>
              </a:rPr>
              <a:t>Suppose that today there is a 60% chance of rain, a 15% chance of lightning, and a 20% chance of lightning if it’s raining. What is the chance of both rain and lightning today?</a:t>
            </a:r>
          </a:p>
          <a:p>
            <a:pPr algn="l"/>
            <a:r>
              <a:rPr lang="en-US" sz="2800" i="1" dirty="0">
                <a:solidFill>
                  <a:schemeClr val="tx1"/>
                </a:solidFill>
              </a:rPr>
              <a:t>P</a:t>
            </a:r>
            <a:r>
              <a:rPr lang="en-US" sz="2800" dirty="0">
                <a:solidFill>
                  <a:schemeClr val="tx1"/>
                </a:solidFill>
              </a:rPr>
              <a:t>(rain) = .6</a:t>
            </a:r>
          </a:p>
          <a:p>
            <a:pPr algn="l"/>
            <a:r>
              <a:rPr lang="en-US" sz="2800" i="1" dirty="0">
                <a:solidFill>
                  <a:schemeClr val="tx1"/>
                </a:solidFill>
              </a:rPr>
              <a:t>P</a:t>
            </a:r>
            <a:r>
              <a:rPr lang="en-US" sz="2800" dirty="0">
                <a:solidFill>
                  <a:schemeClr val="tx1"/>
                </a:solidFill>
              </a:rPr>
              <a:t>(lightning) = .15</a:t>
            </a:r>
          </a:p>
          <a:p>
            <a:pPr algn="l"/>
            <a:r>
              <a:rPr lang="en-US" sz="2800" i="1" dirty="0">
                <a:solidFill>
                  <a:schemeClr val="tx1"/>
                </a:solidFill>
              </a:rPr>
              <a:t>P</a:t>
            </a:r>
            <a:r>
              <a:rPr lang="en-US" sz="2800" dirty="0">
                <a:solidFill>
                  <a:schemeClr val="tx1"/>
                </a:solidFill>
              </a:rPr>
              <a:t>(lightning | rain) = .2</a:t>
            </a:r>
            <a:endParaRPr lang="en-US" sz="2800" i="1" dirty="0">
              <a:solidFill>
                <a:schemeClr val="tx1"/>
              </a:solidFill>
            </a:endParaRPr>
          </a:p>
          <a:p>
            <a:endParaRPr lang="en-US"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55784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5712023"/>
            <a:ext cx="5185971"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S-CP Rain and Lightning</a:t>
            </a:r>
            <a:endParaRPr lang="en-US" sz="1400" dirty="0"/>
          </a:p>
        </p:txBody>
      </p:sp>
      <p:sp>
        <p:nvSpPr>
          <p:cNvPr id="9" name="Title 1"/>
          <p:cNvSpPr txBox="1">
            <a:spLocks/>
          </p:cNvSpPr>
          <p:nvPr/>
        </p:nvSpPr>
        <p:spPr bwMode="auto">
          <a:xfrm>
            <a:off x="1371600" y="228601"/>
            <a:ext cx="6705600" cy="838199"/>
          </a:xfrm>
          <a:prstGeom prst="rect">
            <a:avLst/>
          </a:prstGeom>
          <a:solidFill>
            <a:schemeClr val="bg2">
              <a:lumMod val="75000"/>
            </a:schemeClr>
          </a:solidFill>
          <a:ln w="9525">
            <a:noFill/>
            <a:miter lim="800000"/>
            <a:headEnd/>
            <a:tailEnd/>
          </a:ln>
          <a:scene3d>
            <a:camera prst="orthographicFront"/>
            <a:lightRig rig="threePt" dir="t"/>
          </a:scene3d>
          <a:sp3d>
            <a:bevelT w="165100" prst="coolSlant"/>
          </a:sp3d>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smtClean="0"/>
              <a:t>Examples &amp; Explanations</a:t>
            </a:r>
            <a:endParaRPr lang="en-US" dirty="0"/>
          </a:p>
        </p:txBody>
      </p:sp>
      <p:sp>
        <p:nvSpPr>
          <p:cNvPr id="7" name="TextBox 6"/>
          <p:cNvSpPr txBox="1"/>
          <p:nvPr/>
        </p:nvSpPr>
        <p:spPr>
          <a:xfrm>
            <a:off x="4572000" y="3541693"/>
            <a:ext cx="4038600" cy="954107"/>
          </a:xfrm>
          <a:prstGeom prst="rect">
            <a:avLst/>
          </a:prstGeom>
          <a:noFill/>
        </p:spPr>
        <p:txBody>
          <a:bodyPr wrap="square" rtlCol="0">
            <a:spAutoFit/>
          </a:bodyPr>
          <a:lstStyle/>
          <a:p>
            <a:r>
              <a:rPr lang="en-US" sz="2800" i="1" dirty="0" smtClean="0">
                <a:latin typeface="+mn-lt"/>
              </a:rPr>
              <a:t>P</a:t>
            </a:r>
            <a:r>
              <a:rPr lang="en-US" sz="2800" dirty="0" smtClean="0">
                <a:latin typeface="+mn-lt"/>
              </a:rPr>
              <a:t>(lightning </a:t>
            </a:r>
            <a:r>
              <a:rPr lang="en-US" sz="2800" dirty="0">
                <a:latin typeface="+mn-lt"/>
              </a:rPr>
              <a:t>and rain</a:t>
            </a:r>
            <a:r>
              <a:rPr lang="en-US" sz="2800" dirty="0" smtClean="0">
                <a:latin typeface="+mn-lt"/>
              </a:rPr>
              <a:t>)/</a:t>
            </a:r>
            <a:r>
              <a:rPr lang="en-US" sz="2800" i="1" dirty="0" smtClean="0">
                <a:latin typeface="+mn-lt"/>
              </a:rPr>
              <a:t>P</a:t>
            </a:r>
            <a:r>
              <a:rPr lang="en-US" sz="2800" dirty="0" smtClean="0">
                <a:latin typeface="+mn-lt"/>
              </a:rPr>
              <a:t>(rain) = </a:t>
            </a:r>
            <a:r>
              <a:rPr lang="en-US" sz="2800" i="1" dirty="0">
                <a:latin typeface="+mj-lt"/>
              </a:rPr>
              <a:t>P</a:t>
            </a:r>
            <a:r>
              <a:rPr lang="en-US" sz="2800" dirty="0">
                <a:latin typeface="+mj-lt"/>
              </a:rPr>
              <a:t>(lightning | rain)</a:t>
            </a:r>
            <a:r>
              <a:rPr lang="en-US" sz="2800" dirty="0" smtClean="0">
                <a:latin typeface="+mj-lt"/>
              </a:rPr>
              <a:t> </a:t>
            </a:r>
            <a:endParaRPr lang="en-US" sz="2800" dirty="0">
              <a:latin typeface="+mj-lt"/>
            </a:endParaRPr>
          </a:p>
        </p:txBody>
      </p:sp>
    </p:spTree>
    <p:extLst>
      <p:ext uri="{BB962C8B-B14F-4D97-AF65-F5344CB8AC3E}">
        <p14:creationId xmlns:p14="http://schemas.microsoft.com/office/powerpoint/2010/main" val="136501664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1" y="1371600"/>
            <a:ext cx="8077199" cy="4648200"/>
          </a:xfrm>
        </p:spPr>
        <p:txBody>
          <a:bodyPr/>
          <a:lstStyle/>
          <a:p>
            <a:r>
              <a:rPr lang="en-US" dirty="0" smtClean="0">
                <a:solidFill>
                  <a:schemeClr val="tx1"/>
                </a:solidFill>
              </a:rPr>
              <a:t>Suppose that today there is a 60% chance of rain, a 15% chance of lightning, and a 20% chance of lightning if it’s raining. What is the chance of both rain and lightning today?</a:t>
            </a:r>
          </a:p>
          <a:p>
            <a:pPr algn="l"/>
            <a:r>
              <a:rPr lang="en-US" sz="2800" i="1" dirty="0">
                <a:solidFill>
                  <a:schemeClr val="tx1"/>
                </a:solidFill>
              </a:rPr>
              <a:t>P</a:t>
            </a:r>
            <a:r>
              <a:rPr lang="en-US" sz="2800" dirty="0">
                <a:solidFill>
                  <a:schemeClr val="tx1"/>
                </a:solidFill>
              </a:rPr>
              <a:t>(rain) = .6</a:t>
            </a:r>
          </a:p>
          <a:p>
            <a:pPr algn="l"/>
            <a:r>
              <a:rPr lang="en-US" sz="2800" i="1" dirty="0">
                <a:solidFill>
                  <a:schemeClr val="tx1"/>
                </a:solidFill>
              </a:rPr>
              <a:t>P</a:t>
            </a:r>
            <a:r>
              <a:rPr lang="en-US" sz="2800" dirty="0">
                <a:solidFill>
                  <a:schemeClr val="tx1"/>
                </a:solidFill>
              </a:rPr>
              <a:t>(lightning) = .15</a:t>
            </a:r>
          </a:p>
          <a:p>
            <a:pPr algn="l"/>
            <a:r>
              <a:rPr lang="en-US" sz="2800" i="1" dirty="0">
                <a:solidFill>
                  <a:schemeClr val="tx1"/>
                </a:solidFill>
              </a:rPr>
              <a:t>P</a:t>
            </a:r>
            <a:r>
              <a:rPr lang="en-US" sz="2800" dirty="0">
                <a:solidFill>
                  <a:schemeClr val="tx1"/>
                </a:solidFill>
              </a:rPr>
              <a:t>(lightning | rain) = .2</a:t>
            </a:r>
            <a:endParaRPr lang="en-US" sz="2800" i="1" dirty="0">
              <a:solidFill>
                <a:schemeClr val="tx1"/>
              </a:solidFill>
            </a:endParaRPr>
          </a:p>
          <a:p>
            <a:endParaRPr lang="en-US"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55784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5712023"/>
            <a:ext cx="5185971"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S-CP Rain and Lightning</a:t>
            </a:r>
            <a:endParaRPr lang="en-US" sz="1400" dirty="0"/>
          </a:p>
        </p:txBody>
      </p:sp>
      <p:sp>
        <p:nvSpPr>
          <p:cNvPr id="9" name="Title 1"/>
          <p:cNvSpPr txBox="1">
            <a:spLocks/>
          </p:cNvSpPr>
          <p:nvPr/>
        </p:nvSpPr>
        <p:spPr bwMode="auto">
          <a:xfrm>
            <a:off x="1371600" y="228601"/>
            <a:ext cx="6705600" cy="838199"/>
          </a:xfrm>
          <a:prstGeom prst="rect">
            <a:avLst/>
          </a:prstGeom>
          <a:solidFill>
            <a:schemeClr val="bg2">
              <a:lumMod val="75000"/>
            </a:schemeClr>
          </a:solidFill>
          <a:ln w="9525">
            <a:noFill/>
            <a:miter lim="800000"/>
            <a:headEnd/>
            <a:tailEnd/>
          </a:ln>
          <a:scene3d>
            <a:camera prst="orthographicFront"/>
            <a:lightRig rig="threePt" dir="t"/>
          </a:scene3d>
          <a:sp3d>
            <a:bevelT w="165100" prst="coolSlant"/>
          </a:sp3d>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a:lstStyle>
          <a:p>
            <a:r>
              <a:rPr lang="en-US" smtClean="0"/>
              <a:t>Examples &amp; Explanations</a:t>
            </a:r>
            <a:endParaRPr lang="en-US" dirty="0"/>
          </a:p>
        </p:txBody>
      </p:sp>
      <p:sp>
        <p:nvSpPr>
          <p:cNvPr id="8" name="TextBox 7"/>
          <p:cNvSpPr txBox="1"/>
          <p:nvPr/>
        </p:nvSpPr>
        <p:spPr>
          <a:xfrm>
            <a:off x="4572000" y="3541693"/>
            <a:ext cx="4038600" cy="1815882"/>
          </a:xfrm>
          <a:prstGeom prst="rect">
            <a:avLst/>
          </a:prstGeom>
          <a:noFill/>
        </p:spPr>
        <p:txBody>
          <a:bodyPr wrap="square" rtlCol="0">
            <a:spAutoFit/>
          </a:bodyPr>
          <a:lstStyle/>
          <a:p>
            <a:r>
              <a:rPr lang="en-US" sz="2800" i="1" dirty="0" smtClean="0">
                <a:latin typeface="+mn-lt"/>
              </a:rPr>
              <a:t>P</a:t>
            </a:r>
            <a:r>
              <a:rPr lang="en-US" sz="2800" dirty="0" smtClean="0">
                <a:latin typeface="+mn-lt"/>
              </a:rPr>
              <a:t>(lightning </a:t>
            </a:r>
            <a:r>
              <a:rPr lang="en-US" sz="2800" dirty="0">
                <a:latin typeface="+mn-lt"/>
              </a:rPr>
              <a:t>and rain</a:t>
            </a:r>
            <a:r>
              <a:rPr lang="en-US" sz="2800" dirty="0" smtClean="0">
                <a:latin typeface="+mn-lt"/>
              </a:rPr>
              <a:t>)/.6 = </a:t>
            </a:r>
            <a:r>
              <a:rPr lang="en-US" sz="2800" dirty="0" smtClean="0">
                <a:latin typeface="+mj-lt"/>
              </a:rPr>
              <a:t>.2</a:t>
            </a:r>
          </a:p>
          <a:p>
            <a:r>
              <a:rPr lang="en-US" sz="2800" i="1" dirty="0" smtClean="0">
                <a:latin typeface="+mj-lt"/>
              </a:rPr>
              <a:t>P</a:t>
            </a:r>
            <a:r>
              <a:rPr lang="en-US" sz="2800" dirty="0" smtClean="0">
                <a:latin typeface="+mj-lt"/>
              </a:rPr>
              <a:t>(lightning and rain) = .12</a:t>
            </a:r>
          </a:p>
          <a:p>
            <a:r>
              <a:rPr lang="en-US" sz="2800" dirty="0" smtClean="0">
                <a:latin typeface="+mj-lt"/>
              </a:rPr>
              <a:t>There is a 12% chance of both rain and lightning today.</a:t>
            </a:r>
            <a:endParaRPr lang="en-US" sz="2800" dirty="0">
              <a:latin typeface="+mj-lt"/>
            </a:endParaRPr>
          </a:p>
        </p:txBody>
      </p:sp>
    </p:spTree>
    <p:extLst>
      <p:ext uri="{BB962C8B-B14F-4D97-AF65-F5344CB8AC3E}">
        <p14:creationId xmlns:p14="http://schemas.microsoft.com/office/powerpoint/2010/main" val="397591003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7882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1</a:t>
            </a:r>
          </a:p>
        </p:txBody>
      </p:sp>
      <p:sp>
        <p:nvSpPr>
          <p:cNvPr id="5" name="Subtitle 4"/>
          <p:cNvSpPr>
            <a:spLocks noGrp="1"/>
          </p:cNvSpPr>
          <p:nvPr>
            <p:ph type="subTitle" idx="1"/>
          </p:nvPr>
        </p:nvSpPr>
        <p:spPr>
          <a:xfrm>
            <a:off x="171451" y="1143000"/>
            <a:ext cx="8839199" cy="3048000"/>
          </a:xfrm>
        </p:spPr>
        <p:txBody>
          <a:bodyPr/>
          <a:lstStyle/>
          <a:p>
            <a:pPr algn="l"/>
            <a:r>
              <a:rPr lang="en-US" sz="2600" dirty="0">
                <a:solidFill>
                  <a:schemeClr val="tx1"/>
                </a:solidFill>
              </a:rPr>
              <a:t>On April 15, 1912, the Titanic struck an iceberg and rapidly sank with only 710 of her 2,204 passengers and crew surviving. Some believe that the rescue procedures favored the wealthier first class passengers. Data on survival of passengers are summarized in the table below. We will use this data to investigate the validity of such claims. (Data source: </a:t>
            </a:r>
            <a:r>
              <a:rPr lang="en-US" sz="2600" dirty="0">
                <a:hlinkClick r:id="rId4"/>
              </a:rPr>
              <a:t>http://www.encyclopedia-titanica.org/titanic-statistics.html</a:t>
            </a:r>
            <a:r>
              <a:rPr lang="en-US" sz="2600" dirty="0"/>
              <a:t>)</a:t>
            </a:r>
            <a:endParaRPr lang="en-US" sz="2600" dirty="0"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913680711"/>
              </p:ext>
            </p:extLst>
          </p:nvPr>
        </p:nvGraphicFramePr>
        <p:xfrm>
          <a:off x="1828800" y="37338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p:spTree>
    <p:extLst>
      <p:ext uri="{BB962C8B-B14F-4D97-AF65-F5344CB8AC3E}">
        <p14:creationId xmlns:p14="http://schemas.microsoft.com/office/powerpoint/2010/main" val="136114723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6358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1</a:t>
            </a:r>
          </a:p>
        </p:txBody>
      </p:sp>
      <p:sp>
        <p:nvSpPr>
          <p:cNvPr id="5" name="Subtitle 4"/>
          <p:cNvSpPr>
            <a:spLocks noGrp="1"/>
          </p:cNvSpPr>
          <p:nvPr>
            <p:ph type="subTitle" idx="1"/>
          </p:nvPr>
        </p:nvSpPr>
        <p:spPr>
          <a:xfrm>
            <a:off x="381000" y="3200400"/>
            <a:ext cx="8382000" cy="2438400"/>
          </a:xfrm>
        </p:spPr>
        <p:txBody>
          <a:bodyPr/>
          <a:lstStyle/>
          <a:p>
            <a:pPr algn="l"/>
            <a:r>
              <a:rPr lang="en-US" sz="2800" dirty="0" smtClean="0">
                <a:solidFill>
                  <a:schemeClr val="tx1"/>
                </a:solidFill>
              </a:rPr>
              <a:t>If one of the passengers is randomly selected, what is the probability that this passenger was in first class and survived?</a:t>
            </a:r>
          </a:p>
          <a:p>
            <a:pPr algn="l"/>
            <a:r>
              <a:rPr lang="en-US" sz="2800" dirty="0" smtClean="0">
                <a:solidFill>
                  <a:schemeClr val="tx1"/>
                </a:solidFill>
              </a:rPr>
              <a:t>If one of the passengers is randomly selected from the first class passengers, what is the probability that this passenger survived?</a:t>
            </a:r>
          </a:p>
        </p:txBody>
      </p:sp>
      <p:graphicFrame>
        <p:nvGraphicFramePr>
          <p:cNvPr id="3" name="Table 2"/>
          <p:cNvGraphicFramePr>
            <a:graphicFrameLocks noGrp="1"/>
          </p:cNvGraphicFramePr>
          <p:nvPr>
            <p:extLst>
              <p:ext uri="{D42A27DB-BD31-4B8C-83A1-F6EECF244321}">
                <p14:modId xmlns:p14="http://schemas.microsoft.com/office/powerpoint/2010/main" val="84436757"/>
              </p:ext>
            </p:extLst>
          </p:nvPr>
        </p:nvGraphicFramePr>
        <p:xfrm>
          <a:off x="1828800" y="12954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p:spTree>
    <p:extLst>
      <p:ext uri="{BB962C8B-B14F-4D97-AF65-F5344CB8AC3E}">
        <p14:creationId xmlns:p14="http://schemas.microsoft.com/office/powerpoint/2010/main" val="406101998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6358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1</a:t>
            </a:r>
          </a:p>
        </p:txBody>
      </p:sp>
      <p:sp>
        <p:nvSpPr>
          <p:cNvPr id="5" name="Subtitle 4"/>
          <p:cNvSpPr>
            <a:spLocks noGrp="1"/>
          </p:cNvSpPr>
          <p:nvPr>
            <p:ph type="subTitle" idx="1"/>
          </p:nvPr>
        </p:nvSpPr>
        <p:spPr>
          <a:xfrm>
            <a:off x="381000" y="3200400"/>
            <a:ext cx="8382000" cy="2438400"/>
          </a:xfrm>
        </p:spPr>
        <p:txBody>
          <a:bodyPr/>
          <a:lstStyle/>
          <a:p>
            <a:pPr algn="l"/>
            <a:r>
              <a:rPr lang="en-US" sz="2800" dirty="0" smtClean="0">
                <a:solidFill>
                  <a:schemeClr val="tx1"/>
                </a:solidFill>
              </a:rPr>
              <a:t>If one of the passengers is randomly selected, what is the probability that this passenger was in first class and survived?</a:t>
            </a:r>
          </a:p>
          <a:p>
            <a:pPr algn="l"/>
            <a:endParaRPr lang="en-US" sz="2800" dirty="0"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005893658"/>
              </p:ext>
            </p:extLst>
          </p:nvPr>
        </p:nvGraphicFramePr>
        <p:xfrm>
          <a:off x="1828800" y="12954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p:spTree>
    <p:extLst>
      <p:ext uri="{BB962C8B-B14F-4D97-AF65-F5344CB8AC3E}">
        <p14:creationId xmlns:p14="http://schemas.microsoft.com/office/powerpoint/2010/main" val="422243163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6358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1</a:t>
            </a:r>
          </a:p>
        </p:txBody>
      </p:sp>
      <mc:AlternateContent xmlns:mc="http://schemas.openxmlformats.org/markup-compatibility/2006" xmlns:a14="http://schemas.microsoft.com/office/drawing/2010/main">
        <mc:Choice Requires="a14">
          <p:sp>
            <p:nvSpPr>
              <p:cNvPr id="5" name="Subtitle 4"/>
              <p:cNvSpPr>
                <a:spLocks noGrp="1"/>
              </p:cNvSpPr>
              <p:nvPr>
                <p:ph type="subTitle" idx="1"/>
              </p:nvPr>
            </p:nvSpPr>
            <p:spPr>
              <a:xfrm>
                <a:off x="381000" y="3200400"/>
                <a:ext cx="8382000" cy="2438400"/>
              </a:xfrm>
            </p:spPr>
            <p:txBody>
              <a:bodyPr/>
              <a:lstStyle/>
              <a:p>
                <a:pPr algn="l"/>
                <a:r>
                  <a:rPr lang="en-US" sz="2800" dirty="0" smtClean="0">
                    <a:solidFill>
                      <a:schemeClr val="tx1"/>
                    </a:solidFill>
                  </a:rPr>
                  <a:t>If one of the passengers is randomly selected, what is the probability that this passenger was in first class and survived?</a:t>
                </a:r>
              </a:p>
              <a:p>
                <a:pPr algn="l"/>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f>
                        <m:fPr>
                          <m:type m:val="skw"/>
                          <m:ctrlPr>
                            <a:rPr lang="en-US" sz="2800" i="1" dirty="0" smtClean="0">
                              <a:solidFill>
                                <a:schemeClr val="tx1"/>
                              </a:solidFill>
                              <a:latin typeface="Cambria Math"/>
                            </a:rPr>
                          </m:ctrlPr>
                        </m:fPr>
                        <m:num>
                          <m:r>
                            <a:rPr lang="en-US" sz="2800" b="0" i="1" dirty="0" smtClean="0">
                              <a:solidFill>
                                <a:schemeClr val="tx1"/>
                              </a:solidFill>
                              <a:latin typeface="Cambria Math"/>
                            </a:rPr>
                            <m:t>201</m:t>
                          </m:r>
                        </m:num>
                        <m:den>
                          <m:r>
                            <a:rPr lang="en-US" sz="2800" b="0" i="1" dirty="0" smtClean="0">
                              <a:solidFill>
                                <a:schemeClr val="tx1"/>
                              </a:solidFill>
                              <a:latin typeface="Cambria Math"/>
                            </a:rPr>
                            <m:t>1317</m:t>
                          </m:r>
                        </m:den>
                      </m:f>
                      <m:r>
                        <a:rPr lang="en-US" sz="2800" b="0" i="1" dirty="0" smtClean="0">
                          <a:solidFill>
                            <a:schemeClr val="tx1"/>
                          </a:solidFill>
                          <a:latin typeface="Cambria Math"/>
                        </a:rPr>
                        <m:t> </m:t>
                      </m:r>
                      <m:r>
                        <a:rPr lang="en-US" sz="2800" b="0" i="1" dirty="0" smtClean="0">
                          <a:solidFill>
                            <a:schemeClr val="tx1"/>
                          </a:solidFill>
                          <a:latin typeface="Cambria Math"/>
                          <a:ea typeface="Cambria Math"/>
                        </a:rPr>
                        <m:t>≈.153</m:t>
                      </m:r>
                    </m:oMath>
                  </m:oMathPara>
                </a14:m>
                <a:endParaRPr lang="en-US" sz="2800" dirty="0" smtClean="0">
                  <a:solidFill>
                    <a:schemeClr val="tx1"/>
                  </a:solidFill>
                </a:endParaRPr>
              </a:p>
            </p:txBody>
          </p:sp>
        </mc:Choice>
        <mc:Fallback xmlns="">
          <p:sp>
            <p:nvSpPr>
              <p:cNvPr id="5" name="Subtitle 4"/>
              <p:cNvSpPr>
                <a:spLocks noGrp="1" noRot="1" noChangeAspect="1" noMove="1" noResize="1" noEditPoints="1" noAdjustHandles="1" noChangeArrowheads="1" noChangeShapeType="1" noTextEdit="1"/>
              </p:cNvSpPr>
              <p:nvPr>
                <p:ph type="subTitle" idx="1"/>
              </p:nvPr>
            </p:nvSpPr>
            <p:spPr>
              <a:xfrm>
                <a:off x="381000" y="3200400"/>
                <a:ext cx="8382000" cy="2438400"/>
              </a:xfrm>
              <a:blipFill rotWithShape="1">
                <a:blip r:embed="rId4"/>
                <a:stretch>
                  <a:fillRect l="-1527" t="-2500"/>
                </a:stretch>
              </a:blipFill>
            </p:spPr>
            <p:txBody>
              <a:bodyPr/>
              <a:lstStyle/>
              <a:p>
                <a:r>
                  <a:rPr lang="en-US">
                    <a:noFill/>
                  </a:rPr>
                  <a:t> </a:t>
                </a:r>
              </a:p>
            </p:txBody>
          </p:sp>
        </mc:Fallback>
      </mc:AlternateContent>
      <p:graphicFrame>
        <p:nvGraphicFramePr>
          <p:cNvPr id="3" name="Table 2"/>
          <p:cNvGraphicFramePr>
            <a:graphicFrameLocks noGrp="1"/>
          </p:cNvGraphicFramePr>
          <p:nvPr>
            <p:extLst>
              <p:ext uri="{D42A27DB-BD31-4B8C-83A1-F6EECF244321}">
                <p14:modId xmlns:p14="http://schemas.microsoft.com/office/powerpoint/2010/main" val="3603656231"/>
              </p:ext>
            </p:extLst>
          </p:nvPr>
        </p:nvGraphicFramePr>
        <p:xfrm>
          <a:off x="1828800" y="12954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p:spTree>
    <p:extLst>
      <p:ext uri="{BB962C8B-B14F-4D97-AF65-F5344CB8AC3E}">
        <p14:creationId xmlns:p14="http://schemas.microsoft.com/office/powerpoint/2010/main" val="263185862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6358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1</a:t>
            </a:r>
          </a:p>
        </p:txBody>
      </p:sp>
      <p:sp>
        <p:nvSpPr>
          <p:cNvPr id="5" name="Subtitle 4"/>
          <p:cNvSpPr>
            <a:spLocks noGrp="1"/>
          </p:cNvSpPr>
          <p:nvPr>
            <p:ph type="subTitle" idx="1"/>
          </p:nvPr>
        </p:nvSpPr>
        <p:spPr>
          <a:xfrm>
            <a:off x="381000" y="3200400"/>
            <a:ext cx="8382000" cy="2438400"/>
          </a:xfrm>
        </p:spPr>
        <p:txBody>
          <a:bodyPr/>
          <a:lstStyle/>
          <a:p>
            <a:pPr algn="l"/>
            <a:r>
              <a:rPr lang="en-US" sz="2800" dirty="0" smtClean="0">
                <a:solidFill>
                  <a:schemeClr val="tx1"/>
                </a:solidFill>
              </a:rPr>
              <a:t>If one of the passengers is randomly selected from the first class passengers, what is the probability that this passenger survived?</a:t>
            </a:r>
          </a:p>
        </p:txBody>
      </p:sp>
      <p:graphicFrame>
        <p:nvGraphicFramePr>
          <p:cNvPr id="3" name="Table 2"/>
          <p:cNvGraphicFramePr>
            <a:graphicFrameLocks noGrp="1"/>
          </p:cNvGraphicFramePr>
          <p:nvPr>
            <p:extLst>
              <p:ext uri="{D42A27DB-BD31-4B8C-83A1-F6EECF244321}">
                <p14:modId xmlns:p14="http://schemas.microsoft.com/office/powerpoint/2010/main" val="2499250509"/>
              </p:ext>
            </p:extLst>
          </p:nvPr>
        </p:nvGraphicFramePr>
        <p:xfrm>
          <a:off x="1828800" y="12954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p:spTree>
    <p:extLst>
      <p:ext uri="{BB962C8B-B14F-4D97-AF65-F5344CB8AC3E}">
        <p14:creationId xmlns:p14="http://schemas.microsoft.com/office/powerpoint/2010/main" val="251570837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6358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1</a:t>
            </a:r>
          </a:p>
        </p:txBody>
      </p:sp>
      <p:sp>
        <p:nvSpPr>
          <p:cNvPr id="5" name="Subtitle 4"/>
          <p:cNvSpPr>
            <a:spLocks noGrp="1"/>
          </p:cNvSpPr>
          <p:nvPr>
            <p:ph type="subTitle" idx="1"/>
          </p:nvPr>
        </p:nvSpPr>
        <p:spPr>
          <a:xfrm>
            <a:off x="381000" y="3200400"/>
            <a:ext cx="8382000" cy="2438400"/>
          </a:xfrm>
        </p:spPr>
        <p:txBody>
          <a:bodyPr/>
          <a:lstStyle/>
          <a:p>
            <a:pPr algn="l"/>
            <a:r>
              <a:rPr lang="en-US" sz="2800" dirty="0" smtClean="0">
                <a:solidFill>
                  <a:schemeClr val="tx1"/>
                </a:solidFill>
              </a:rPr>
              <a:t>If one of the passengers is randomly selected from the first class passengers, what is the probability that this passenger survived?</a:t>
            </a:r>
          </a:p>
        </p:txBody>
      </p:sp>
      <p:graphicFrame>
        <p:nvGraphicFramePr>
          <p:cNvPr id="3" name="Table 2"/>
          <p:cNvGraphicFramePr>
            <a:graphicFrameLocks noGrp="1"/>
          </p:cNvGraphicFramePr>
          <p:nvPr>
            <p:extLst>
              <p:ext uri="{D42A27DB-BD31-4B8C-83A1-F6EECF244321}">
                <p14:modId xmlns:p14="http://schemas.microsoft.com/office/powerpoint/2010/main" val="170673159"/>
              </p:ext>
            </p:extLst>
          </p:nvPr>
        </p:nvGraphicFramePr>
        <p:xfrm>
          <a:off x="1828800" y="12954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mc:AlternateContent xmlns:mc="http://schemas.openxmlformats.org/markup-compatibility/2006" xmlns:a14="http://schemas.microsoft.com/office/drawing/2010/main">
        <mc:Choice Requires="a14">
          <p:sp>
            <p:nvSpPr>
              <p:cNvPr id="6" name="Rectangle 5"/>
              <p:cNvSpPr/>
              <p:nvPr/>
            </p:nvSpPr>
            <p:spPr>
              <a:xfrm>
                <a:off x="2819400" y="4419600"/>
                <a:ext cx="2923236" cy="6581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skw"/>
                          <m:ctrlPr>
                            <a:rPr lang="en-US" sz="2800" i="1" dirty="0" smtClean="0">
                              <a:solidFill>
                                <a:prstClr val="black"/>
                              </a:solidFill>
                              <a:latin typeface="Cambria Math"/>
                            </a:rPr>
                          </m:ctrlPr>
                        </m:fPr>
                        <m:num>
                          <m:r>
                            <a:rPr lang="en-US" sz="2800" i="1" dirty="0">
                              <a:solidFill>
                                <a:prstClr val="black"/>
                              </a:solidFill>
                              <a:latin typeface="Cambria Math"/>
                            </a:rPr>
                            <m:t>201</m:t>
                          </m:r>
                        </m:num>
                        <m:den>
                          <m:r>
                            <a:rPr lang="en-US" sz="2800" b="0" i="1" dirty="0" smtClean="0">
                              <a:solidFill>
                                <a:prstClr val="black"/>
                              </a:solidFill>
                              <a:latin typeface="Cambria Math"/>
                            </a:rPr>
                            <m:t>324</m:t>
                          </m:r>
                        </m:den>
                      </m:f>
                      <m:r>
                        <a:rPr lang="en-US" sz="2800" i="1" dirty="0">
                          <a:solidFill>
                            <a:prstClr val="black"/>
                          </a:solidFill>
                          <a:latin typeface="Cambria Math"/>
                        </a:rPr>
                        <m:t> </m:t>
                      </m:r>
                      <m:r>
                        <a:rPr lang="en-US" sz="2800" i="1" dirty="0">
                          <a:solidFill>
                            <a:prstClr val="black"/>
                          </a:solidFill>
                          <a:latin typeface="Cambria Math"/>
                          <a:ea typeface="Cambria Math"/>
                        </a:rPr>
                        <m:t>≈.</m:t>
                      </m:r>
                      <m:r>
                        <a:rPr lang="en-US" sz="2800" b="0" i="1" dirty="0" smtClean="0">
                          <a:solidFill>
                            <a:prstClr val="black"/>
                          </a:solidFill>
                          <a:latin typeface="Cambria Math"/>
                          <a:ea typeface="Cambria Math"/>
                        </a:rPr>
                        <m:t>620</m:t>
                      </m:r>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2819400" y="4419600"/>
                <a:ext cx="2923236" cy="658129"/>
              </a:xfrm>
              <a:prstGeom prst="rect">
                <a:avLst/>
              </a:prstGeo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4402472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6358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2</a:t>
            </a:r>
          </a:p>
        </p:txBody>
      </p:sp>
      <p:sp>
        <p:nvSpPr>
          <p:cNvPr id="5" name="Subtitle 4"/>
          <p:cNvSpPr>
            <a:spLocks noGrp="1"/>
          </p:cNvSpPr>
          <p:nvPr>
            <p:ph type="subTitle" idx="1"/>
          </p:nvPr>
        </p:nvSpPr>
        <p:spPr>
          <a:xfrm>
            <a:off x="381000" y="3200400"/>
            <a:ext cx="8382000" cy="2438400"/>
          </a:xfrm>
        </p:spPr>
        <p:txBody>
          <a:bodyPr/>
          <a:lstStyle/>
          <a:p>
            <a:pPr algn="l"/>
            <a:r>
              <a:rPr lang="en-US" sz="2800" dirty="0" smtClean="0">
                <a:solidFill>
                  <a:schemeClr val="tx1"/>
                </a:solidFill>
              </a:rPr>
              <a:t>Are the events “passenger survived” and “passenger was in first class” independent events? Support your answer using appropriate probability calculations.</a:t>
            </a:r>
          </a:p>
        </p:txBody>
      </p:sp>
      <p:graphicFrame>
        <p:nvGraphicFramePr>
          <p:cNvPr id="3" name="Table 2"/>
          <p:cNvGraphicFramePr>
            <a:graphicFrameLocks noGrp="1"/>
          </p:cNvGraphicFramePr>
          <p:nvPr>
            <p:extLst>
              <p:ext uri="{D42A27DB-BD31-4B8C-83A1-F6EECF244321}">
                <p14:modId xmlns:p14="http://schemas.microsoft.com/office/powerpoint/2010/main" val="49376466"/>
              </p:ext>
            </p:extLst>
          </p:nvPr>
        </p:nvGraphicFramePr>
        <p:xfrm>
          <a:off x="1828800" y="12954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p:spTree>
    <p:extLst>
      <p:ext uri="{BB962C8B-B14F-4D97-AF65-F5344CB8AC3E}">
        <p14:creationId xmlns:p14="http://schemas.microsoft.com/office/powerpoint/2010/main" val="416025102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6358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2</a:t>
            </a:r>
          </a:p>
        </p:txBody>
      </p:sp>
      <p:sp>
        <p:nvSpPr>
          <p:cNvPr id="5" name="Subtitle 4"/>
          <p:cNvSpPr>
            <a:spLocks noGrp="1"/>
          </p:cNvSpPr>
          <p:nvPr>
            <p:ph type="subTitle" idx="1"/>
          </p:nvPr>
        </p:nvSpPr>
        <p:spPr>
          <a:xfrm>
            <a:off x="381000" y="3200400"/>
            <a:ext cx="8382000" cy="2438400"/>
          </a:xfrm>
        </p:spPr>
        <p:txBody>
          <a:bodyPr/>
          <a:lstStyle/>
          <a:p>
            <a:pPr algn="l"/>
            <a:r>
              <a:rPr lang="en-US" sz="2800" dirty="0" smtClean="0">
                <a:solidFill>
                  <a:schemeClr val="tx1"/>
                </a:solidFill>
              </a:rPr>
              <a:t>Are the events “passenger survived” and “passenger was in first class” independent events? Support your answer using appropriate probability calculations.</a:t>
            </a:r>
          </a:p>
          <a:p>
            <a:pPr algn="l"/>
            <a:r>
              <a:rPr lang="en-US" sz="2800" dirty="0" smtClean="0">
                <a:solidFill>
                  <a:schemeClr val="tx1"/>
                </a:solidFill>
              </a:rPr>
              <a:t>Two events </a:t>
            </a:r>
            <a:r>
              <a:rPr lang="en-US" sz="2800" i="1" dirty="0" smtClean="0">
                <a:solidFill>
                  <a:schemeClr val="tx1"/>
                </a:solidFill>
              </a:rPr>
              <a:t>A</a:t>
            </a:r>
            <a:r>
              <a:rPr lang="en-US" sz="2800" dirty="0" smtClean="0">
                <a:solidFill>
                  <a:schemeClr val="tx1"/>
                </a:solidFill>
              </a:rPr>
              <a:t> and </a:t>
            </a:r>
            <a:r>
              <a:rPr lang="en-US" sz="2800" i="1" dirty="0" smtClean="0">
                <a:solidFill>
                  <a:schemeClr val="tx1"/>
                </a:solidFill>
              </a:rPr>
              <a:t>B</a:t>
            </a:r>
            <a:r>
              <a:rPr lang="en-US" sz="2800" dirty="0" smtClean="0">
                <a:solidFill>
                  <a:schemeClr val="tx1"/>
                </a:solidFill>
              </a:rPr>
              <a:t> are independent if </a:t>
            </a:r>
            <a:r>
              <a:rPr lang="en-US" sz="2800" i="1" dirty="0" smtClean="0">
                <a:solidFill>
                  <a:schemeClr val="tx1"/>
                </a:solidFill>
              </a:rPr>
              <a:t>P</a:t>
            </a:r>
            <a:r>
              <a:rPr lang="en-US" sz="2800" dirty="0" smtClean="0">
                <a:solidFill>
                  <a:schemeClr val="tx1"/>
                </a:solidFill>
              </a:rPr>
              <a:t>(A|B) = </a:t>
            </a:r>
            <a:r>
              <a:rPr lang="en-US" sz="2800" i="1" dirty="0" smtClean="0">
                <a:solidFill>
                  <a:schemeClr val="tx1"/>
                </a:solidFill>
              </a:rPr>
              <a:t>P</a:t>
            </a:r>
            <a:r>
              <a:rPr lang="en-US" sz="2800" dirty="0" smtClean="0">
                <a:solidFill>
                  <a:schemeClr val="tx1"/>
                </a:solidFill>
              </a:rPr>
              <a:t>(A)</a:t>
            </a:r>
          </a:p>
        </p:txBody>
      </p:sp>
      <p:graphicFrame>
        <p:nvGraphicFramePr>
          <p:cNvPr id="3" name="Table 2"/>
          <p:cNvGraphicFramePr>
            <a:graphicFrameLocks noGrp="1"/>
          </p:cNvGraphicFramePr>
          <p:nvPr>
            <p:extLst>
              <p:ext uri="{D42A27DB-BD31-4B8C-83A1-F6EECF244321}">
                <p14:modId xmlns:p14="http://schemas.microsoft.com/office/powerpoint/2010/main" val="3030002515"/>
              </p:ext>
            </p:extLst>
          </p:nvPr>
        </p:nvGraphicFramePr>
        <p:xfrm>
          <a:off x="1828800" y="12954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p:spTree>
    <p:extLst>
      <p:ext uri="{BB962C8B-B14F-4D97-AF65-F5344CB8AC3E}">
        <p14:creationId xmlns:p14="http://schemas.microsoft.com/office/powerpoint/2010/main" val="1772252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228600" y="1143000"/>
            <a:ext cx="8763000" cy="5287963"/>
          </a:xfrm>
        </p:spPr>
        <p:txBody>
          <a:bodyPr/>
          <a:lstStyle/>
          <a:p>
            <a:r>
              <a:rPr lang="en-US" sz="2400" smtClean="0"/>
              <a:t>Development of a three-prong toolkit to support teachers and leaders in promoting student learning</a:t>
            </a:r>
          </a:p>
          <a:p>
            <a:pPr lvl="1"/>
            <a:r>
              <a:rPr lang="en-US" sz="2400" smtClean="0"/>
              <a:t>An expansive bank of formative instructional assessment items/tasks based on CCGPS in ELA and Mathematics as a teacher resource  - </a:t>
            </a:r>
            <a:r>
              <a:rPr lang="en-US" sz="2400" b="1" smtClean="0">
                <a:solidFill>
                  <a:srgbClr val="FF0000"/>
                </a:solidFill>
              </a:rPr>
              <a:t>Phase I Release Fall 2012; Phase II release Fall 2013</a:t>
            </a:r>
            <a:endParaRPr lang="en-US" sz="2400" smtClean="0">
              <a:solidFill>
                <a:srgbClr val="FF0000"/>
              </a:solidFill>
            </a:endParaRPr>
          </a:p>
          <a:p>
            <a:pPr lvl="1"/>
            <a:r>
              <a:rPr lang="en-US" sz="2400" smtClean="0"/>
              <a:t>A set of benchmark assessments in ELA, mathematics – </a:t>
            </a:r>
            <a:r>
              <a:rPr lang="en-US" sz="2400" b="1" smtClean="0">
                <a:solidFill>
                  <a:srgbClr val="FF0000"/>
                </a:solidFill>
              </a:rPr>
              <a:t>Initial Pilot Fall 2013 </a:t>
            </a:r>
          </a:p>
          <a:p>
            <a:pPr lvl="1"/>
            <a:r>
              <a:rPr lang="en-US" sz="2400" smtClean="0"/>
              <a:t>An assessment literacy professional learning opportunity that focuses on implementation of research-based formative instructional practices (FIP) – </a:t>
            </a:r>
            <a:r>
              <a:rPr lang="en-US" sz="2400" b="1" smtClean="0">
                <a:solidFill>
                  <a:srgbClr val="FF0000"/>
                </a:solidFill>
              </a:rPr>
              <a:t>Initial Pilot January/February 2013 with statewide launch 2013-2014</a:t>
            </a:r>
          </a:p>
          <a:p>
            <a:pPr lvl="1"/>
            <a:endParaRPr lang="en-US" sz="2400" b="1" smtClean="0">
              <a:solidFill>
                <a:srgbClr val="57C95A"/>
              </a:solidFill>
            </a:endParaRPr>
          </a:p>
        </p:txBody>
      </p:sp>
      <p:sp>
        <p:nvSpPr>
          <p:cNvPr id="5123" name="Slide Number Placeholder 3"/>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67B230D-9B84-4448-AE10-60EAD5458FDD}" type="slidenum">
              <a:rPr lang="en-US" smtClean="0">
                <a:solidFill>
                  <a:schemeClr val="tx1"/>
                </a:solidFill>
              </a:rPr>
              <a:pPr fontAlgn="base">
                <a:spcBef>
                  <a:spcPct val="0"/>
                </a:spcBef>
                <a:spcAft>
                  <a:spcPct val="0"/>
                </a:spcAft>
                <a:defRPr/>
              </a:pPr>
              <a:t>8</a:t>
            </a:fld>
            <a:endParaRPr lang="en-US" dirty="0" smtClean="0">
              <a:solidFill>
                <a:schemeClr val="tx1"/>
              </a:solidFill>
            </a:endParaRPr>
          </a:p>
        </p:txBody>
      </p:sp>
      <p:sp>
        <p:nvSpPr>
          <p:cNvPr id="2" name="Title 1"/>
          <p:cNvSpPr>
            <a:spLocks noGrp="1"/>
          </p:cNvSpPr>
          <p:nvPr>
            <p:ph type="title"/>
          </p:nvPr>
        </p:nvSpPr>
        <p:spPr>
          <a:xfrm>
            <a:off x="152400" y="274638"/>
            <a:ext cx="8915400" cy="563562"/>
          </a:xfrm>
          <a:ln>
            <a:solidFill>
              <a:schemeClr val="bg1">
                <a:lumMod val="65000"/>
              </a:schemeClr>
            </a:solidFill>
          </a:ln>
        </p:spPr>
        <p:txBody>
          <a:bodyPr/>
          <a:lstStyle/>
          <a:p>
            <a:pPr>
              <a:defRPr/>
            </a:pPr>
            <a:r>
              <a:rPr lang="en-US" sz="3200" i="1" dirty="0" smtClean="0"/>
              <a:t>Inside the Formative Assessment Toolbox</a:t>
            </a:r>
            <a:endParaRPr lang="en-US" sz="3200" i="1" dirty="0"/>
          </a:p>
        </p:txBody>
      </p:sp>
      <p:sp>
        <p:nvSpPr>
          <p:cNvPr id="5" name="5-Point Star 4"/>
          <p:cNvSpPr/>
          <p:nvPr/>
        </p:nvSpPr>
        <p:spPr>
          <a:xfrm>
            <a:off x="8032750" y="6427788"/>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ustDataLst>
      <p:tags r:id="rId1"/>
    </p:custDataLst>
    <p:extLst>
      <p:ext uri="{BB962C8B-B14F-4D97-AF65-F5344CB8AC3E}">
        <p14:creationId xmlns:p14="http://schemas.microsoft.com/office/powerpoint/2010/main" val="17599073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6358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2</a:t>
            </a:r>
          </a:p>
        </p:txBody>
      </p:sp>
      <mc:AlternateContent xmlns:mc="http://schemas.openxmlformats.org/markup-compatibility/2006" xmlns:a14="http://schemas.microsoft.com/office/drawing/2010/main">
        <mc:Choice Requires="a14">
          <p:sp>
            <p:nvSpPr>
              <p:cNvPr id="5" name="Subtitle 4"/>
              <p:cNvSpPr>
                <a:spLocks noGrp="1"/>
              </p:cNvSpPr>
              <p:nvPr>
                <p:ph type="subTitle" idx="1"/>
              </p:nvPr>
            </p:nvSpPr>
            <p:spPr>
              <a:xfrm>
                <a:off x="381000" y="3200400"/>
                <a:ext cx="8382000" cy="2438400"/>
              </a:xfrm>
            </p:spPr>
            <p:txBody>
              <a:bodyPr/>
              <a:lstStyle/>
              <a:p>
                <a:pPr algn="l"/>
                <a:r>
                  <a:rPr lang="en-US" sz="2800" i="1" dirty="0" smtClean="0">
                    <a:solidFill>
                      <a:schemeClr val="tx1"/>
                    </a:solidFill>
                  </a:rPr>
                  <a:t>P</a:t>
                </a:r>
                <a:r>
                  <a:rPr lang="en-US" sz="2800" dirty="0" smtClean="0">
                    <a:solidFill>
                      <a:schemeClr val="tx1"/>
                    </a:solidFill>
                  </a:rPr>
                  <a:t>(survived | first class) = </a:t>
                </a:r>
                <a14:m>
                  <m:oMath xmlns:m="http://schemas.openxmlformats.org/officeDocument/2006/math">
                    <m:f>
                      <m:fPr>
                        <m:type m:val="skw"/>
                        <m:ctrlPr>
                          <a:rPr lang="en-US" sz="2800" i="1" smtClean="0">
                            <a:solidFill>
                              <a:schemeClr val="tx1"/>
                            </a:solidFill>
                            <a:latin typeface="Cambria Math"/>
                          </a:rPr>
                        </m:ctrlPr>
                      </m:fPr>
                      <m:num>
                        <m:r>
                          <a:rPr lang="en-US" sz="2800" b="0" i="1" smtClean="0">
                            <a:solidFill>
                              <a:schemeClr val="tx1"/>
                            </a:solidFill>
                            <a:latin typeface="Cambria Math"/>
                          </a:rPr>
                          <m:t>201</m:t>
                        </m:r>
                      </m:num>
                      <m:den>
                        <m:r>
                          <a:rPr lang="en-US" sz="2800" b="0" i="1" smtClean="0">
                            <a:solidFill>
                              <a:schemeClr val="tx1"/>
                            </a:solidFill>
                            <a:latin typeface="Cambria Math"/>
                          </a:rPr>
                          <m:t>324</m:t>
                        </m:r>
                      </m:den>
                    </m:f>
                    <m:r>
                      <a:rPr lang="en-US" sz="2800" i="1">
                        <a:solidFill>
                          <a:schemeClr val="tx1"/>
                        </a:solidFill>
                        <a:latin typeface="Cambria Math"/>
                        <a:ea typeface="Cambria Math"/>
                      </a:rPr>
                      <m:t>≈</m:t>
                    </m:r>
                    <m:r>
                      <a:rPr lang="en-US" sz="2800" b="0" i="1" smtClean="0">
                        <a:solidFill>
                          <a:schemeClr val="tx1"/>
                        </a:solidFill>
                        <a:latin typeface="Cambria Math"/>
                        <a:ea typeface="Cambria Math"/>
                      </a:rPr>
                      <m:t>.620</m:t>
                    </m:r>
                  </m:oMath>
                </a14:m>
                <a:endParaRPr lang="en-US" sz="2800" i="1" dirty="0" smtClean="0">
                  <a:solidFill>
                    <a:schemeClr val="tx1"/>
                  </a:solidFill>
                </a:endParaRPr>
              </a:p>
              <a:p>
                <a:pPr algn="l"/>
                <a:r>
                  <a:rPr lang="en-US" sz="2800" i="1" dirty="0" smtClean="0">
                    <a:solidFill>
                      <a:schemeClr val="tx1"/>
                    </a:solidFill>
                  </a:rPr>
                  <a:t>P</a:t>
                </a:r>
                <a:r>
                  <a:rPr lang="en-US" sz="2800" dirty="0" smtClean="0">
                    <a:solidFill>
                      <a:schemeClr val="tx1"/>
                    </a:solidFill>
                  </a:rPr>
                  <a:t>(survived) = </a:t>
                </a:r>
                <a14:m>
                  <m:oMath xmlns:m="http://schemas.openxmlformats.org/officeDocument/2006/math">
                    <m:f>
                      <m:fPr>
                        <m:type m:val="skw"/>
                        <m:ctrlPr>
                          <a:rPr lang="en-US" sz="2800" i="1" smtClean="0">
                            <a:solidFill>
                              <a:schemeClr val="tx1"/>
                            </a:solidFill>
                            <a:latin typeface="Cambria Math"/>
                          </a:rPr>
                        </m:ctrlPr>
                      </m:fPr>
                      <m:num>
                        <m:r>
                          <a:rPr lang="en-US" sz="2800" b="0" i="1" smtClean="0">
                            <a:solidFill>
                              <a:schemeClr val="tx1"/>
                            </a:solidFill>
                            <a:latin typeface="Cambria Math"/>
                          </a:rPr>
                          <m:t>500</m:t>
                        </m:r>
                      </m:num>
                      <m:den>
                        <m:r>
                          <a:rPr lang="en-US" sz="2800" b="0" i="1" smtClean="0">
                            <a:solidFill>
                              <a:schemeClr val="tx1"/>
                            </a:solidFill>
                            <a:latin typeface="Cambria Math"/>
                          </a:rPr>
                          <m:t>1317</m:t>
                        </m:r>
                      </m:den>
                    </m:f>
                    <m:r>
                      <a:rPr lang="en-US" sz="2800" i="1" smtClean="0">
                        <a:solidFill>
                          <a:schemeClr val="tx1"/>
                        </a:solidFill>
                        <a:latin typeface="Cambria Math"/>
                        <a:ea typeface="Cambria Math"/>
                      </a:rPr>
                      <m:t>≈</m:t>
                    </m:r>
                    <m:r>
                      <a:rPr lang="en-US" sz="2800" b="0" i="1" smtClean="0">
                        <a:solidFill>
                          <a:schemeClr val="tx1"/>
                        </a:solidFill>
                        <a:latin typeface="Cambria Math"/>
                        <a:ea typeface="Cambria Math"/>
                      </a:rPr>
                      <m:t> .380</m:t>
                    </m:r>
                  </m:oMath>
                </a14:m>
                <a:endParaRPr lang="en-US" sz="2800" i="1" dirty="0" smtClean="0">
                  <a:solidFill>
                    <a:schemeClr val="tx1"/>
                  </a:solidFill>
                </a:endParaRPr>
              </a:p>
            </p:txBody>
          </p:sp>
        </mc:Choice>
        <mc:Fallback xmlns="">
          <p:sp>
            <p:nvSpPr>
              <p:cNvPr id="5" name="Subtitle 4"/>
              <p:cNvSpPr>
                <a:spLocks noGrp="1" noRot="1" noChangeAspect="1" noMove="1" noResize="1" noEditPoints="1" noAdjustHandles="1" noChangeArrowheads="1" noChangeShapeType="1" noTextEdit="1"/>
              </p:cNvSpPr>
              <p:nvPr>
                <p:ph type="subTitle" idx="1"/>
              </p:nvPr>
            </p:nvSpPr>
            <p:spPr>
              <a:xfrm>
                <a:off x="381000" y="3200400"/>
                <a:ext cx="8382000" cy="2438400"/>
              </a:xfrm>
              <a:blipFill rotWithShape="1">
                <a:blip r:embed="rId4"/>
                <a:stretch>
                  <a:fillRect l="-1527" t="-2500"/>
                </a:stretch>
              </a:blipFill>
            </p:spPr>
            <p:txBody>
              <a:bodyPr/>
              <a:lstStyle/>
              <a:p>
                <a:r>
                  <a:rPr lang="en-US">
                    <a:noFill/>
                  </a:rPr>
                  <a:t> </a:t>
                </a:r>
              </a:p>
            </p:txBody>
          </p:sp>
        </mc:Fallback>
      </mc:AlternateContent>
      <p:graphicFrame>
        <p:nvGraphicFramePr>
          <p:cNvPr id="3" name="Table 2"/>
          <p:cNvGraphicFramePr>
            <a:graphicFrameLocks noGrp="1"/>
          </p:cNvGraphicFramePr>
          <p:nvPr>
            <p:extLst>
              <p:ext uri="{D42A27DB-BD31-4B8C-83A1-F6EECF244321}">
                <p14:modId xmlns:p14="http://schemas.microsoft.com/office/powerpoint/2010/main" val="2076102899"/>
              </p:ext>
            </p:extLst>
          </p:nvPr>
        </p:nvGraphicFramePr>
        <p:xfrm>
          <a:off x="1828800" y="12954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p:spTree>
    <p:extLst>
      <p:ext uri="{BB962C8B-B14F-4D97-AF65-F5344CB8AC3E}">
        <p14:creationId xmlns:p14="http://schemas.microsoft.com/office/powerpoint/2010/main" val="217475787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52401" y="5635823"/>
            <a:ext cx="7696200" cy="307777"/>
          </a:xfrm>
          <a:prstGeom prst="rect">
            <a:avLst/>
          </a:prstGeom>
          <a:noFill/>
        </p:spPr>
        <p:txBody>
          <a:bodyPr wrap="square" rtlCol="0">
            <a:spAutoFit/>
          </a:bodyPr>
          <a:lstStyle/>
          <a:p>
            <a:r>
              <a:rPr lang="en-US" sz="1400" dirty="0"/>
              <a:t>Adapted from </a:t>
            </a:r>
            <a:r>
              <a:rPr lang="en-US" sz="1400" i="1" dirty="0" smtClean="0"/>
              <a:t>Illustrative Mathematics</a:t>
            </a:r>
            <a:r>
              <a:rPr lang="en-US" sz="1400" dirty="0" smtClean="0"/>
              <a:t> – S-CP The Titanic 2</a:t>
            </a:r>
          </a:p>
        </p:txBody>
      </p:sp>
      <mc:AlternateContent xmlns:mc="http://schemas.openxmlformats.org/markup-compatibility/2006" xmlns:a14="http://schemas.microsoft.com/office/drawing/2010/main">
        <mc:Choice Requires="a14">
          <p:sp>
            <p:nvSpPr>
              <p:cNvPr id="5" name="Subtitle 4"/>
              <p:cNvSpPr>
                <a:spLocks noGrp="1"/>
              </p:cNvSpPr>
              <p:nvPr>
                <p:ph type="subTitle" idx="1"/>
              </p:nvPr>
            </p:nvSpPr>
            <p:spPr>
              <a:xfrm>
                <a:off x="381000" y="3200400"/>
                <a:ext cx="8382000" cy="2438400"/>
              </a:xfrm>
            </p:spPr>
            <p:txBody>
              <a:bodyPr/>
              <a:lstStyle/>
              <a:p>
                <a:pPr algn="l"/>
                <a:r>
                  <a:rPr lang="en-US" sz="2800" i="1" dirty="0" smtClean="0">
                    <a:solidFill>
                      <a:schemeClr val="tx1"/>
                    </a:solidFill>
                  </a:rPr>
                  <a:t>P</a:t>
                </a:r>
                <a:r>
                  <a:rPr lang="en-US" sz="2800" dirty="0" smtClean="0">
                    <a:solidFill>
                      <a:schemeClr val="tx1"/>
                    </a:solidFill>
                  </a:rPr>
                  <a:t>(survived | first class) = </a:t>
                </a:r>
                <a14:m>
                  <m:oMath xmlns:m="http://schemas.openxmlformats.org/officeDocument/2006/math">
                    <m:f>
                      <m:fPr>
                        <m:type m:val="skw"/>
                        <m:ctrlPr>
                          <a:rPr lang="en-US" sz="2800" i="1" smtClean="0">
                            <a:solidFill>
                              <a:schemeClr val="tx1"/>
                            </a:solidFill>
                            <a:latin typeface="Cambria Math"/>
                          </a:rPr>
                        </m:ctrlPr>
                      </m:fPr>
                      <m:num>
                        <m:r>
                          <a:rPr lang="en-US" sz="2800" b="0" i="1" smtClean="0">
                            <a:solidFill>
                              <a:schemeClr val="tx1"/>
                            </a:solidFill>
                            <a:latin typeface="Cambria Math"/>
                          </a:rPr>
                          <m:t>201</m:t>
                        </m:r>
                      </m:num>
                      <m:den>
                        <m:r>
                          <a:rPr lang="en-US" sz="2800" b="0" i="1" smtClean="0">
                            <a:solidFill>
                              <a:schemeClr val="tx1"/>
                            </a:solidFill>
                            <a:latin typeface="Cambria Math"/>
                          </a:rPr>
                          <m:t>324</m:t>
                        </m:r>
                      </m:den>
                    </m:f>
                    <m:r>
                      <a:rPr lang="en-US" sz="2800" i="1">
                        <a:solidFill>
                          <a:schemeClr val="tx1"/>
                        </a:solidFill>
                        <a:latin typeface="Cambria Math"/>
                        <a:ea typeface="Cambria Math"/>
                      </a:rPr>
                      <m:t>≈</m:t>
                    </m:r>
                    <m:r>
                      <a:rPr lang="en-US" sz="2800" b="0" i="1" smtClean="0">
                        <a:solidFill>
                          <a:schemeClr val="tx1"/>
                        </a:solidFill>
                        <a:latin typeface="Cambria Math"/>
                        <a:ea typeface="Cambria Math"/>
                      </a:rPr>
                      <m:t>.620</m:t>
                    </m:r>
                  </m:oMath>
                </a14:m>
                <a:endParaRPr lang="en-US" sz="2800" i="1" dirty="0" smtClean="0">
                  <a:solidFill>
                    <a:schemeClr val="tx1"/>
                  </a:solidFill>
                </a:endParaRPr>
              </a:p>
              <a:p>
                <a:pPr algn="l"/>
                <a:r>
                  <a:rPr lang="en-US" sz="2800" i="1" dirty="0" smtClean="0">
                    <a:solidFill>
                      <a:schemeClr val="tx1"/>
                    </a:solidFill>
                  </a:rPr>
                  <a:t>P</a:t>
                </a:r>
                <a:r>
                  <a:rPr lang="en-US" sz="2800" dirty="0" smtClean="0">
                    <a:solidFill>
                      <a:schemeClr val="tx1"/>
                    </a:solidFill>
                  </a:rPr>
                  <a:t>(survived) = </a:t>
                </a:r>
                <a14:m>
                  <m:oMath xmlns:m="http://schemas.openxmlformats.org/officeDocument/2006/math">
                    <m:f>
                      <m:fPr>
                        <m:type m:val="skw"/>
                        <m:ctrlPr>
                          <a:rPr lang="en-US" sz="2800" i="1" smtClean="0">
                            <a:solidFill>
                              <a:schemeClr val="tx1"/>
                            </a:solidFill>
                            <a:latin typeface="Cambria Math"/>
                          </a:rPr>
                        </m:ctrlPr>
                      </m:fPr>
                      <m:num>
                        <m:r>
                          <a:rPr lang="en-US" sz="2800" b="0" i="1" smtClean="0">
                            <a:solidFill>
                              <a:schemeClr val="tx1"/>
                            </a:solidFill>
                            <a:latin typeface="Cambria Math"/>
                          </a:rPr>
                          <m:t>500</m:t>
                        </m:r>
                      </m:num>
                      <m:den>
                        <m:r>
                          <a:rPr lang="en-US" sz="2800" b="0" i="1" smtClean="0">
                            <a:solidFill>
                              <a:schemeClr val="tx1"/>
                            </a:solidFill>
                            <a:latin typeface="Cambria Math"/>
                          </a:rPr>
                          <m:t>1317</m:t>
                        </m:r>
                      </m:den>
                    </m:f>
                    <m:r>
                      <a:rPr lang="en-US" sz="2800" i="1" smtClean="0">
                        <a:solidFill>
                          <a:schemeClr val="tx1"/>
                        </a:solidFill>
                        <a:latin typeface="Cambria Math"/>
                        <a:ea typeface="Cambria Math"/>
                      </a:rPr>
                      <m:t>≈</m:t>
                    </m:r>
                    <m:r>
                      <a:rPr lang="en-US" sz="2800" b="0" i="1" smtClean="0">
                        <a:solidFill>
                          <a:schemeClr val="tx1"/>
                        </a:solidFill>
                        <a:latin typeface="Cambria Math"/>
                        <a:ea typeface="Cambria Math"/>
                      </a:rPr>
                      <m:t> .380</m:t>
                    </m:r>
                  </m:oMath>
                </a14:m>
                <a:endParaRPr lang="en-US" sz="2800" i="1" dirty="0" smtClean="0">
                  <a:solidFill>
                    <a:schemeClr val="tx1"/>
                  </a:solidFill>
                </a:endParaRPr>
              </a:p>
              <a:p>
                <a:pPr algn="l"/>
                <a:endParaRPr lang="en-US" sz="2800" i="1" dirty="0">
                  <a:solidFill>
                    <a:schemeClr val="tx1"/>
                  </a:solidFill>
                </a:endParaRPr>
              </a:p>
              <a:p>
                <a:pPr algn="l"/>
                <a:r>
                  <a:rPr lang="en-US" sz="2800" dirty="0" smtClean="0">
                    <a:solidFill>
                      <a:schemeClr val="tx1"/>
                    </a:solidFill>
                  </a:rPr>
                  <a:t>Since </a:t>
                </a:r>
                <a14:m>
                  <m:oMath xmlns:m="http://schemas.openxmlformats.org/officeDocument/2006/math">
                    <m:r>
                      <a:rPr lang="en-US" sz="2800" b="0" i="1" smtClean="0">
                        <a:solidFill>
                          <a:schemeClr val="tx1"/>
                        </a:solidFill>
                        <a:latin typeface="Cambria Math"/>
                      </a:rPr>
                      <m:t>.620 </m:t>
                    </m:r>
                    <m:r>
                      <a:rPr lang="en-US" sz="2800" b="0" i="1" smtClean="0">
                        <a:solidFill>
                          <a:schemeClr val="tx1"/>
                        </a:solidFill>
                        <a:latin typeface="Cambria Math"/>
                        <a:ea typeface="Cambria Math"/>
                      </a:rPr>
                      <m:t>≠ .380</m:t>
                    </m:r>
                  </m:oMath>
                </a14:m>
                <a:r>
                  <a:rPr lang="en-US" sz="2800" dirty="0" smtClean="0">
                    <a:solidFill>
                      <a:schemeClr val="tx1"/>
                    </a:solidFill>
                  </a:rPr>
                  <a:t> the two events are not independent.</a:t>
                </a:r>
              </a:p>
            </p:txBody>
          </p:sp>
        </mc:Choice>
        <mc:Fallback xmlns="">
          <p:sp>
            <p:nvSpPr>
              <p:cNvPr id="5" name="Subtitle 4"/>
              <p:cNvSpPr>
                <a:spLocks noGrp="1" noRot="1" noChangeAspect="1" noMove="1" noResize="1" noEditPoints="1" noAdjustHandles="1" noChangeArrowheads="1" noChangeShapeType="1" noTextEdit="1"/>
              </p:cNvSpPr>
              <p:nvPr>
                <p:ph type="subTitle" idx="1"/>
              </p:nvPr>
            </p:nvSpPr>
            <p:spPr>
              <a:xfrm>
                <a:off x="381000" y="3200400"/>
                <a:ext cx="8382000" cy="2438400"/>
              </a:xfrm>
              <a:blipFill rotWithShape="1">
                <a:blip r:embed="rId4"/>
                <a:stretch>
                  <a:fillRect l="-1527" t="-2500"/>
                </a:stretch>
              </a:blipFill>
            </p:spPr>
            <p:txBody>
              <a:bodyPr/>
              <a:lstStyle/>
              <a:p>
                <a:r>
                  <a:rPr lang="en-US">
                    <a:noFill/>
                  </a:rPr>
                  <a:t> </a:t>
                </a:r>
              </a:p>
            </p:txBody>
          </p:sp>
        </mc:Fallback>
      </mc:AlternateContent>
      <p:graphicFrame>
        <p:nvGraphicFramePr>
          <p:cNvPr id="3" name="Table 2"/>
          <p:cNvGraphicFramePr>
            <a:graphicFrameLocks noGrp="1"/>
          </p:cNvGraphicFramePr>
          <p:nvPr>
            <p:extLst>
              <p:ext uri="{D42A27DB-BD31-4B8C-83A1-F6EECF244321}">
                <p14:modId xmlns:p14="http://schemas.microsoft.com/office/powerpoint/2010/main" val="282751236"/>
              </p:ext>
            </p:extLst>
          </p:nvPr>
        </p:nvGraphicFramePr>
        <p:xfrm>
          <a:off x="1828800" y="1295400"/>
          <a:ext cx="5791214" cy="1854200"/>
        </p:xfrm>
        <a:graphic>
          <a:graphicData uri="http://schemas.openxmlformats.org/drawingml/2006/table">
            <a:tbl>
              <a:tblPr firstRow="1" bandRow="1">
                <a:tableStyleId>{5C22544A-7EE6-4342-B048-85BDC9FD1C3A}</a:tableStyleId>
              </a:tblPr>
              <a:tblGrid>
                <a:gridCol w="2514600"/>
                <a:gridCol w="1066801"/>
                <a:gridCol w="1559114"/>
                <a:gridCol w="650699"/>
              </a:tblGrid>
              <a:tr h="370840">
                <a:tc>
                  <a:txBody>
                    <a:bodyPr/>
                    <a:lstStyle/>
                    <a:p>
                      <a:pPr algn="ctr"/>
                      <a:endParaRPr lang="en-US" dirty="0"/>
                    </a:p>
                  </a:txBody>
                  <a:tcPr/>
                </a:tc>
                <a:tc>
                  <a:txBody>
                    <a:bodyPr/>
                    <a:lstStyle/>
                    <a:p>
                      <a:pPr algn="ctr"/>
                      <a:r>
                        <a:rPr lang="en-US" dirty="0" smtClean="0"/>
                        <a:t>Survived</a:t>
                      </a:r>
                      <a:endParaRPr lang="en-US" dirty="0"/>
                    </a:p>
                  </a:txBody>
                  <a:tcPr/>
                </a:tc>
                <a:tc>
                  <a:txBody>
                    <a:bodyPr/>
                    <a:lstStyle/>
                    <a:p>
                      <a:pPr algn="ctr"/>
                      <a:r>
                        <a:rPr lang="en-US" dirty="0" smtClean="0"/>
                        <a:t>Did not survive</a:t>
                      </a:r>
                      <a:endParaRPr lang="en-US" dirty="0"/>
                    </a:p>
                  </a:txBody>
                  <a:tcPr/>
                </a:tc>
                <a:tc>
                  <a:txBody>
                    <a:bodyPr/>
                    <a:lstStyle/>
                    <a:p>
                      <a:pPr algn="ctr"/>
                      <a:r>
                        <a:rPr lang="en-US" dirty="0" smtClean="0"/>
                        <a:t>Total</a:t>
                      </a:r>
                      <a:endParaRPr lang="en-US" dirty="0"/>
                    </a:p>
                  </a:txBody>
                  <a:tcPr/>
                </a:tc>
              </a:tr>
              <a:tr h="370840">
                <a:tc>
                  <a:txBody>
                    <a:bodyPr/>
                    <a:lstStyle/>
                    <a:p>
                      <a:pPr algn="l"/>
                      <a:r>
                        <a:rPr lang="en-US" dirty="0" smtClean="0"/>
                        <a:t>First class</a:t>
                      </a:r>
                      <a:r>
                        <a:rPr lang="en-US" baseline="0" dirty="0" smtClean="0"/>
                        <a:t> passengers</a:t>
                      </a:r>
                    </a:p>
                  </a:txBody>
                  <a:tcPr/>
                </a:tc>
                <a:tc>
                  <a:txBody>
                    <a:bodyPr/>
                    <a:lstStyle/>
                    <a:p>
                      <a:pPr algn="ctr"/>
                      <a:r>
                        <a:rPr lang="en-US" dirty="0" smtClean="0"/>
                        <a:t>201</a:t>
                      </a:r>
                      <a:endParaRPr lang="en-US" dirty="0"/>
                    </a:p>
                  </a:txBody>
                  <a:tcPr/>
                </a:tc>
                <a:tc>
                  <a:txBody>
                    <a:bodyPr/>
                    <a:lstStyle/>
                    <a:p>
                      <a:pPr algn="ctr"/>
                      <a:r>
                        <a:rPr lang="en-US" dirty="0" smtClean="0"/>
                        <a:t>123</a:t>
                      </a:r>
                      <a:endParaRPr lang="en-US" dirty="0"/>
                    </a:p>
                  </a:txBody>
                  <a:tcPr/>
                </a:tc>
                <a:tc>
                  <a:txBody>
                    <a:bodyPr/>
                    <a:lstStyle/>
                    <a:p>
                      <a:pPr algn="ctr"/>
                      <a:r>
                        <a:rPr lang="en-US" dirty="0" smtClean="0"/>
                        <a:t>324</a:t>
                      </a:r>
                      <a:endParaRPr lang="en-US" dirty="0"/>
                    </a:p>
                  </a:txBody>
                  <a:tcPr/>
                </a:tc>
              </a:tr>
              <a:tr h="370840">
                <a:tc>
                  <a:txBody>
                    <a:bodyPr/>
                    <a:lstStyle/>
                    <a:p>
                      <a:pPr algn="l"/>
                      <a:r>
                        <a:rPr lang="en-US" dirty="0" smtClean="0"/>
                        <a:t>Second class passengers</a:t>
                      </a:r>
                      <a:endParaRPr lang="en-US" dirty="0"/>
                    </a:p>
                  </a:txBody>
                  <a:tcPr/>
                </a:tc>
                <a:tc>
                  <a:txBody>
                    <a:bodyPr/>
                    <a:lstStyle/>
                    <a:p>
                      <a:pPr algn="ctr"/>
                      <a:r>
                        <a:rPr lang="en-US" dirty="0" smtClean="0"/>
                        <a:t>118</a:t>
                      </a:r>
                      <a:endParaRPr lang="en-US" dirty="0"/>
                    </a:p>
                  </a:txBody>
                  <a:tcPr/>
                </a:tc>
                <a:tc>
                  <a:txBody>
                    <a:bodyPr/>
                    <a:lstStyle/>
                    <a:p>
                      <a:pPr algn="ctr"/>
                      <a:r>
                        <a:rPr lang="en-US" dirty="0" smtClean="0"/>
                        <a:t>166</a:t>
                      </a:r>
                      <a:endParaRPr lang="en-US" dirty="0"/>
                    </a:p>
                  </a:txBody>
                  <a:tcPr/>
                </a:tc>
                <a:tc>
                  <a:txBody>
                    <a:bodyPr/>
                    <a:lstStyle/>
                    <a:p>
                      <a:pPr algn="ctr"/>
                      <a:r>
                        <a:rPr lang="en-US" dirty="0" smtClean="0"/>
                        <a:t>284</a:t>
                      </a:r>
                      <a:endParaRPr lang="en-US" dirty="0"/>
                    </a:p>
                  </a:txBody>
                  <a:tcPr/>
                </a:tc>
              </a:tr>
              <a:tr h="370840">
                <a:tc>
                  <a:txBody>
                    <a:bodyPr/>
                    <a:lstStyle/>
                    <a:p>
                      <a:pPr algn="l"/>
                      <a:r>
                        <a:rPr lang="en-US" dirty="0" smtClean="0"/>
                        <a:t>Third class passengers</a:t>
                      </a:r>
                      <a:endParaRPr lang="en-US" dirty="0"/>
                    </a:p>
                  </a:txBody>
                  <a:tcPr/>
                </a:tc>
                <a:tc>
                  <a:txBody>
                    <a:bodyPr/>
                    <a:lstStyle/>
                    <a:p>
                      <a:pPr algn="ctr"/>
                      <a:r>
                        <a:rPr lang="en-US" dirty="0" smtClean="0"/>
                        <a:t>181</a:t>
                      </a:r>
                      <a:endParaRPr lang="en-US" dirty="0"/>
                    </a:p>
                  </a:txBody>
                  <a:tcPr/>
                </a:tc>
                <a:tc>
                  <a:txBody>
                    <a:bodyPr/>
                    <a:lstStyle/>
                    <a:p>
                      <a:pPr algn="ctr"/>
                      <a:r>
                        <a:rPr lang="en-US" dirty="0" smtClean="0"/>
                        <a:t>528</a:t>
                      </a:r>
                      <a:endParaRPr lang="en-US" dirty="0"/>
                    </a:p>
                  </a:txBody>
                  <a:tcPr/>
                </a:tc>
                <a:tc>
                  <a:txBody>
                    <a:bodyPr/>
                    <a:lstStyle/>
                    <a:p>
                      <a:pPr algn="ctr"/>
                      <a:r>
                        <a:rPr lang="en-US" dirty="0" smtClean="0"/>
                        <a:t>709</a:t>
                      </a:r>
                      <a:endParaRPr lang="en-US" dirty="0"/>
                    </a:p>
                  </a:txBody>
                  <a:tcPr/>
                </a:tc>
              </a:tr>
              <a:tr h="370840">
                <a:tc>
                  <a:txBody>
                    <a:bodyPr/>
                    <a:lstStyle/>
                    <a:p>
                      <a:pPr algn="l"/>
                      <a:r>
                        <a:rPr lang="en-US" dirty="0" smtClean="0"/>
                        <a:t>Total</a:t>
                      </a:r>
                      <a:endParaRPr lang="en-US" dirty="0"/>
                    </a:p>
                  </a:txBody>
                  <a:tcPr/>
                </a:tc>
                <a:tc>
                  <a:txBody>
                    <a:bodyPr/>
                    <a:lstStyle/>
                    <a:p>
                      <a:pPr algn="ctr"/>
                      <a:r>
                        <a:rPr lang="en-US" dirty="0" smtClean="0"/>
                        <a:t>500</a:t>
                      </a:r>
                      <a:endParaRPr lang="en-US" dirty="0"/>
                    </a:p>
                  </a:txBody>
                  <a:tcPr/>
                </a:tc>
                <a:tc>
                  <a:txBody>
                    <a:bodyPr/>
                    <a:lstStyle/>
                    <a:p>
                      <a:pPr algn="ctr"/>
                      <a:r>
                        <a:rPr lang="en-US" dirty="0" smtClean="0"/>
                        <a:t>817</a:t>
                      </a:r>
                      <a:endParaRPr lang="en-US" dirty="0"/>
                    </a:p>
                  </a:txBody>
                  <a:tcPr/>
                </a:tc>
                <a:tc>
                  <a:txBody>
                    <a:bodyPr/>
                    <a:lstStyle/>
                    <a:p>
                      <a:pPr algn="ctr"/>
                      <a:r>
                        <a:rPr lang="en-US" dirty="0" smtClean="0"/>
                        <a:t>1317</a:t>
                      </a:r>
                      <a:endParaRPr lang="en-US" dirty="0"/>
                    </a:p>
                  </a:txBody>
                  <a:tcPr/>
                </a:tc>
              </a:tr>
            </a:tbl>
          </a:graphicData>
        </a:graphic>
      </p:graphicFrame>
    </p:spTree>
    <p:extLst>
      <p:ext uri="{BB962C8B-B14F-4D97-AF65-F5344CB8AC3E}">
        <p14:creationId xmlns:p14="http://schemas.microsoft.com/office/powerpoint/2010/main" val="28581276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274638"/>
            <a:ext cx="3886200" cy="715962"/>
          </a:xfrm>
          <a:solidFill>
            <a:schemeClr val="bg2">
              <a:lumMod val="75000"/>
            </a:schemeClr>
          </a:solidFill>
          <a:effectLst/>
          <a:scene3d>
            <a:camera prst="orthographicFront"/>
            <a:lightRig rig="threePt" dir="t"/>
          </a:scene3d>
          <a:sp3d>
            <a:bevelT w="165100" prst="coolSlant"/>
          </a:sp3d>
        </p:spPr>
        <p:txBody>
          <a:bodyPr/>
          <a:lstStyle/>
          <a:p>
            <a:r>
              <a:rPr lang="en-US" dirty="0" smtClean="0"/>
              <a:t>Resource List</a:t>
            </a:r>
            <a:endParaRPr lang="en-US" dirty="0"/>
          </a:p>
        </p:txBody>
      </p:sp>
      <p:sp>
        <p:nvSpPr>
          <p:cNvPr id="3" name="Content Placeholder 2"/>
          <p:cNvSpPr>
            <a:spLocks noGrp="1"/>
          </p:cNvSpPr>
          <p:nvPr>
            <p:ph idx="1"/>
          </p:nvPr>
        </p:nvSpPr>
        <p:spPr>
          <a:xfrm>
            <a:off x="457200" y="1219200"/>
            <a:ext cx="5638800" cy="4906963"/>
          </a:xfrm>
        </p:spPr>
        <p:txBody>
          <a:bodyPr/>
          <a:lstStyle/>
          <a:p>
            <a:pPr>
              <a:buNone/>
            </a:pPr>
            <a:r>
              <a:rPr lang="en-US" dirty="0" smtClean="0"/>
              <a:t>    The following list is provided as a sample of available resources and is for informational purposes only. It is your responsibility to investigate them to determine their value and appropriateness for your district. </a:t>
            </a:r>
            <a:r>
              <a:rPr lang="en-US" dirty="0" err="1" smtClean="0"/>
              <a:t>GaDOE</a:t>
            </a:r>
            <a:r>
              <a:rPr lang="en-US" dirty="0" smtClean="0"/>
              <a:t> does not endorse or recommend the purchase of or use of any particular resource. </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Resources.jpg"/>
          <p:cNvPicPr>
            <a:picLocks noChangeAspect="1"/>
          </p:cNvPicPr>
          <p:nvPr/>
        </p:nvPicPr>
        <p:blipFill>
          <a:blip r:embed="rId4" cstate="print"/>
          <a:stretch>
            <a:fillRect/>
          </a:stretch>
        </p:blipFill>
        <p:spPr>
          <a:xfrm>
            <a:off x="6019800" y="1447800"/>
            <a:ext cx="2910898" cy="3886200"/>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990600"/>
            <a:ext cx="9144000" cy="5715000"/>
          </a:xfrm>
        </p:spPr>
        <p:txBody>
          <a:bodyPr/>
          <a:lstStyle/>
          <a:p>
            <a:pPr algn="l">
              <a:buFont typeface="Arial" pitchFamily="34" charset="0"/>
              <a:buChar char="•"/>
            </a:pPr>
            <a:r>
              <a:rPr lang="en-US" sz="2400" dirty="0" smtClean="0">
                <a:solidFill>
                  <a:schemeClr val="tx1"/>
                </a:solidFill>
              </a:rPr>
              <a:t> </a:t>
            </a:r>
            <a:r>
              <a:rPr lang="en-US" sz="2400" dirty="0" smtClean="0">
                <a:solidFill>
                  <a:schemeClr val="tx1"/>
                </a:solidFill>
                <a:latin typeface="Arial Narrow" pitchFamily="34" charset="0"/>
              </a:rPr>
              <a:t>CCGPS Resources</a:t>
            </a:r>
          </a:p>
          <a:p>
            <a:pPr lvl="1" algn="l">
              <a:buFont typeface="Wingdings" pitchFamily="2" charset="2"/>
              <a:buChar char="Ø"/>
            </a:pPr>
            <a:r>
              <a:rPr lang="en-US" sz="1600" dirty="0" smtClean="0">
                <a:solidFill>
                  <a:schemeClr val="tx1"/>
                </a:solidFill>
                <a:latin typeface="Arial Narrow" pitchFamily="34" charset="0"/>
              </a:rPr>
              <a:t> </a:t>
            </a:r>
            <a:r>
              <a:rPr lang="en-US" sz="2000" dirty="0" smtClean="0">
                <a:solidFill>
                  <a:schemeClr val="tx1"/>
                </a:solidFill>
                <a:latin typeface="Arial Narrow" pitchFamily="34" charset="0"/>
              </a:rPr>
              <a:t>SEDL videos - </a:t>
            </a:r>
            <a:r>
              <a:rPr lang="en-US" sz="2000" dirty="0" smtClean="0">
                <a:solidFill>
                  <a:schemeClr val="tx1"/>
                </a:solidFill>
                <a:latin typeface="Arial Narrow" pitchFamily="34" charset="0"/>
                <a:hlinkClick r:id="rId3"/>
              </a:rPr>
              <a:t>http://bit.ly/RwWTdc</a:t>
            </a:r>
            <a:r>
              <a:rPr lang="en-US" sz="2000" dirty="0" smtClean="0">
                <a:solidFill>
                  <a:schemeClr val="tx1"/>
                </a:solidFill>
                <a:latin typeface="Arial Narrow" pitchFamily="34" charset="0"/>
              </a:rPr>
              <a:t>  or </a:t>
            </a:r>
            <a:r>
              <a:rPr lang="en-US" sz="2000" dirty="0" smtClean="0">
                <a:solidFill>
                  <a:schemeClr val="tx1"/>
                </a:solidFill>
                <a:latin typeface="Arial Narrow" pitchFamily="34" charset="0"/>
                <a:hlinkClick r:id="rId4"/>
              </a:rPr>
              <a:t>http://bit.ly/yyhvtc</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Illustrative Mathematics - </a:t>
            </a:r>
            <a:r>
              <a:rPr lang="en-US" sz="2000" dirty="0" smtClean="0">
                <a:solidFill>
                  <a:schemeClr val="tx1"/>
                </a:solidFill>
                <a:latin typeface="Arial Narrow" pitchFamily="34" charset="0"/>
                <a:hlinkClick r:id="rId5"/>
              </a:rPr>
              <a:t>http://www.illustrativemathematics.org/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Dana Center's CCSS Toolbox - </a:t>
            </a:r>
            <a:r>
              <a:rPr lang="en-US" sz="2000" dirty="0" smtClean="0">
                <a:solidFill>
                  <a:schemeClr val="tx1"/>
                </a:solidFill>
                <a:latin typeface="Arial Narrow" pitchFamily="34" charset="0"/>
                <a:hlinkClick r:id="rId6"/>
              </a:rPr>
              <a:t>http://www.ccsstoolbox.com/</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Common Core Standards - </a:t>
            </a:r>
            <a:r>
              <a:rPr lang="en-US" sz="2000" dirty="0" smtClean="0">
                <a:solidFill>
                  <a:schemeClr val="tx1"/>
                </a:solidFill>
                <a:latin typeface="Arial Narrow" pitchFamily="34" charset="0"/>
                <a:hlinkClick r:id="rId7"/>
              </a:rPr>
              <a:t>http://www.corestandards.org/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Tools for the Common Core Standards - </a:t>
            </a:r>
            <a:r>
              <a:rPr lang="en-US" sz="2000" dirty="0" smtClean="0">
                <a:solidFill>
                  <a:schemeClr val="tx1"/>
                </a:solidFill>
                <a:latin typeface="Arial Narrow" pitchFamily="34" charset="0"/>
                <a:hlinkClick r:id="rId8"/>
              </a:rPr>
              <a:t>http://commoncoretools.me/</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rPr>
              <a:t> Phil </a:t>
            </a:r>
            <a:r>
              <a:rPr lang="en-US" sz="2000" dirty="0" err="1" smtClean="0">
                <a:solidFill>
                  <a:schemeClr val="tx1"/>
                </a:solidFill>
              </a:rPr>
              <a:t>Daro</a:t>
            </a:r>
            <a:r>
              <a:rPr lang="en-US" sz="2000" dirty="0" smtClean="0">
                <a:solidFill>
                  <a:schemeClr val="tx1"/>
                </a:solidFill>
              </a:rPr>
              <a:t> talks about the Common Core Mathematics Standards - </a:t>
            </a:r>
            <a:r>
              <a:rPr lang="en-US" sz="2000" dirty="0" smtClean="0">
                <a:solidFill>
                  <a:schemeClr val="tx1"/>
                </a:solidFill>
                <a:hlinkClick r:id="rId9"/>
              </a:rPr>
              <a:t>http://bit.ly/URwOFT</a:t>
            </a:r>
            <a:endParaRPr lang="en-US" sz="2000" dirty="0" smtClean="0">
              <a:solidFill>
                <a:schemeClr val="tx1"/>
              </a:solidFill>
            </a:endParaRPr>
          </a:p>
          <a:p>
            <a:pPr lvl="1" algn="l">
              <a:buFont typeface="Wingdings" pitchFamily="2" charset="2"/>
              <a:buChar char="Ø"/>
            </a:pPr>
            <a:r>
              <a:rPr lang="en-US" sz="2000" dirty="0" smtClean="0">
                <a:solidFill>
                  <a:schemeClr val="tx1"/>
                </a:solidFill>
              </a:rPr>
              <a:t> </a:t>
            </a:r>
            <a:r>
              <a:rPr lang="en-US" sz="2000" dirty="0" err="1" smtClean="0">
                <a:solidFill>
                  <a:schemeClr val="tx1"/>
                </a:solidFill>
              </a:rPr>
              <a:t>LearnZillion</a:t>
            </a:r>
            <a:r>
              <a:rPr lang="en-US" sz="2000" dirty="0" smtClean="0">
                <a:solidFill>
                  <a:schemeClr val="tx1"/>
                </a:solidFill>
              </a:rPr>
              <a:t> - </a:t>
            </a:r>
            <a:r>
              <a:rPr lang="en-US" sz="2000" dirty="0">
                <a:solidFill>
                  <a:schemeClr val="tx1"/>
                </a:solidFill>
                <a:hlinkClick r:id="rId10"/>
              </a:rPr>
              <a:t>http://learnzillion.com</a:t>
            </a:r>
            <a:r>
              <a:rPr lang="en-US" sz="2000" dirty="0" smtClean="0">
                <a:solidFill>
                  <a:schemeClr val="tx1"/>
                </a:solidFill>
                <a:hlinkClick r:id="rId10"/>
              </a:rPr>
              <a:t>/</a:t>
            </a:r>
            <a:r>
              <a:rPr lang="en-US" sz="2000" dirty="0" smtClean="0">
                <a:solidFill>
                  <a:schemeClr val="tx1"/>
                </a:solidFill>
              </a:rPr>
              <a:t> </a:t>
            </a:r>
            <a:endParaRPr lang="en-US" sz="2000" dirty="0" smtClean="0">
              <a:solidFill>
                <a:schemeClr val="tx1"/>
              </a:solidFill>
              <a:latin typeface="Arial Narrow" pitchFamily="34" charset="0"/>
            </a:endParaRPr>
          </a:p>
          <a:p>
            <a:pPr algn="l">
              <a:buFont typeface="Arial" pitchFamily="34" charset="0"/>
              <a:buChar char="•"/>
            </a:pPr>
            <a:r>
              <a:rPr lang="en-US" sz="2400" dirty="0" smtClean="0">
                <a:solidFill>
                  <a:schemeClr val="tx1"/>
                </a:solidFill>
                <a:latin typeface="Arial Narrow" pitchFamily="34" charset="0"/>
              </a:rPr>
              <a:t> Assessment Resources </a:t>
            </a:r>
          </a:p>
          <a:p>
            <a:pPr lvl="1" algn="l">
              <a:buFont typeface="Wingdings" pitchFamily="2" charset="2"/>
              <a:buChar char="Ø"/>
            </a:pPr>
            <a:r>
              <a:rPr lang="en-US" sz="1600" dirty="0" smtClean="0">
                <a:solidFill>
                  <a:schemeClr val="tx1"/>
                </a:solidFill>
                <a:latin typeface="Arial Narrow" pitchFamily="34" charset="0"/>
              </a:rPr>
              <a:t> </a:t>
            </a:r>
            <a:r>
              <a:rPr lang="en-US" sz="1800" dirty="0" smtClean="0">
                <a:solidFill>
                  <a:schemeClr val="tx1"/>
                </a:solidFill>
                <a:latin typeface="Arial Narrow" pitchFamily="34" charset="0"/>
              </a:rPr>
              <a:t> </a:t>
            </a:r>
            <a:r>
              <a:rPr lang="en-US" sz="2000" dirty="0" smtClean="0">
                <a:solidFill>
                  <a:schemeClr val="tx1"/>
                </a:solidFill>
                <a:latin typeface="Arial Narrow" pitchFamily="34" charset="0"/>
              </a:rPr>
              <a:t>MAP - </a:t>
            </a:r>
            <a:r>
              <a:rPr lang="en-US" sz="2000" dirty="0" smtClean="0">
                <a:solidFill>
                  <a:schemeClr val="tx1"/>
                </a:solidFill>
                <a:latin typeface="Arial Narrow" pitchFamily="34" charset="0"/>
                <a:hlinkClick r:id="rId11"/>
              </a:rPr>
              <a:t>http://www.map.mathshell.org.uk/materials/index.php</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Illustrative Mathematics - </a:t>
            </a:r>
            <a:r>
              <a:rPr lang="en-US" sz="2000" dirty="0" smtClean="0">
                <a:solidFill>
                  <a:schemeClr val="tx1"/>
                </a:solidFill>
                <a:latin typeface="Arial Narrow" pitchFamily="34" charset="0"/>
                <a:hlinkClick r:id="rId12"/>
              </a:rPr>
              <a:t>http://illustrativemathematics.org/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CCSS Toolbox: PARCC Prototyping Project - </a:t>
            </a:r>
            <a:r>
              <a:rPr lang="en-US" sz="2000" dirty="0" smtClean="0">
                <a:solidFill>
                  <a:schemeClr val="tx1"/>
                </a:solidFill>
                <a:latin typeface="Arial Narrow" pitchFamily="34" charset="0"/>
                <a:hlinkClick r:id="rId13"/>
              </a:rPr>
              <a:t>http://www.ccsstoolbox.org/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a:t>
            </a:r>
            <a:r>
              <a:rPr lang="en-US" sz="2000" dirty="0">
                <a:solidFill>
                  <a:schemeClr val="tx1"/>
                </a:solidFill>
                <a:latin typeface="Arial Narrow" pitchFamily="34" charset="0"/>
              </a:rPr>
              <a:t>Smarter Balanced - </a:t>
            </a:r>
            <a:r>
              <a:rPr lang="en-US" sz="2000" dirty="0">
                <a:hlinkClick r:id="rId14"/>
              </a:rPr>
              <a:t>http://www.smarterbalanced.org/smarter-balanced-assessments/</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PARCC - </a:t>
            </a:r>
            <a:r>
              <a:rPr lang="en-US" sz="2000" dirty="0" smtClean="0">
                <a:solidFill>
                  <a:schemeClr val="tx1"/>
                </a:solidFill>
                <a:latin typeface="Arial Narrow" pitchFamily="34" charset="0"/>
                <a:hlinkClick r:id="rId15"/>
              </a:rPr>
              <a:t>http://www.parcconline.org/</a:t>
            </a:r>
            <a:r>
              <a:rPr lang="en-US" sz="2000" dirty="0" smtClean="0">
                <a:solidFill>
                  <a:schemeClr val="tx1"/>
                </a:solidFill>
                <a:latin typeface="Arial Narrow" pitchFamily="34" charset="0"/>
              </a:rPr>
              <a:t> </a:t>
            </a:r>
          </a:p>
          <a:p>
            <a:pPr lvl="1" algn="l">
              <a:buFont typeface="Wingdings" pitchFamily="2" charset="2"/>
              <a:buChar char="Ø"/>
            </a:pPr>
            <a:r>
              <a:rPr lang="en-US" sz="2000" dirty="0" smtClean="0">
                <a:solidFill>
                  <a:schemeClr val="tx1"/>
                </a:solidFill>
                <a:latin typeface="Arial Narrow" pitchFamily="34" charset="0"/>
              </a:rPr>
              <a:t>Online Assessment System - </a:t>
            </a:r>
            <a:r>
              <a:rPr lang="en-US" sz="2000" dirty="0" smtClean="0">
                <a:solidFill>
                  <a:schemeClr val="tx1"/>
                </a:solidFill>
                <a:latin typeface="Arial Narrow" pitchFamily="34" charset="0"/>
                <a:hlinkClick r:id="rId16"/>
              </a:rPr>
              <a:t>http://bit.ly/OoyaK5</a:t>
            </a:r>
            <a:r>
              <a:rPr lang="en-US" sz="2000" dirty="0" smtClean="0">
                <a:solidFill>
                  <a:schemeClr val="tx1"/>
                </a:solidFill>
                <a:latin typeface="Arial Narrow" pitchFamily="34" charset="0"/>
              </a:rPr>
              <a:t> </a:t>
            </a:r>
          </a:p>
          <a:p>
            <a:pPr lvl="1" algn="l"/>
            <a:endParaRPr lang="en-US" sz="2000" dirty="0" smtClean="0">
              <a:solidFill>
                <a:schemeClr val="tx1"/>
              </a:solidFill>
              <a:latin typeface="Arial Narrow" pitchFamily="34" charset="0"/>
            </a:endParaRPr>
          </a:p>
          <a:p>
            <a:pPr algn="l">
              <a:buFont typeface="Arial" pitchFamily="34" charset="0"/>
              <a:buChar char="•"/>
            </a:pPr>
            <a:endParaRPr lang="en-US" sz="1400" dirty="0">
              <a:solidFill>
                <a:schemeClr val="tx1"/>
              </a:solidFill>
            </a:endParaRPr>
          </a:p>
        </p:txBody>
      </p:sp>
      <p:pic>
        <p:nvPicPr>
          <p:cNvPr id="5" name="Picture 2" descr="C:\Users\Janet Wyche\AppData\Local\Temp\notesCB2CD5\CCGPS_LogoAPPLE2.jpg"/>
          <p:cNvPicPr>
            <a:picLocks noChangeAspect="1" noChangeArrowheads="1"/>
          </p:cNvPicPr>
          <p:nvPr/>
        </p:nvPicPr>
        <p:blipFill>
          <a:blip r:embed="rId17"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Tree>
    <p:extLst>
      <p:ext uri="{BB962C8B-B14F-4D97-AF65-F5344CB8AC3E}">
        <p14:creationId xmlns:p14="http://schemas.microsoft.com/office/powerpoint/2010/main" val="242005546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
        <p:nvSpPr>
          <p:cNvPr id="3" name="Subtitle 2"/>
          <p:cNvSpPr>
            <a:spLocks noGrp="1"/>
          </p:cNvSpPr>
          <p:nvPr>
            <p:ph type="subTitle" idx="1"/>
          </p:nvPr>
        </p:nvSpPr>
        <p:spPr>
          <a:xfrm>
            <a:off x="304800" y="914400"/>
            <a:ext cx="8610600" cy="5562600"/>
          </a:xfrm>
        </p:spPr>
        <p:txBody>
          <a:bodyPr/>
          <a:lstStyle/>
          <a:p>
            <a:pPr algn="l">
              <a:buFont typeface="Arial" pitchFamily="34" charset="0"/>
              <a:buChar char="•"/>
            </a:pPr>
            <a:r>
              <a:rPr lang="en-US" sz="2400" dirty="0" smtClean="0">
                <a:solidFill>
                  <a:schemeClr val="tx1"/>
                </a:solidFill>
                <a:latin typeface="Arial Narrow" pitchFamily="34" charset="0"/>
              </a:rPr>
              <a:t>   Professional Learning Resources</a:t>
            </a:r>
          </a:p>
          <a:p>
            <a:pPr lvl="1" algn="l">
              <a:buFont typeface="Wingdings" pitchFamily="2" charset="2"/>
              <a:buChar char="Ø"/>
            </a:pPr>
            <a:r>
              <a:rPr lang="en-US" sz="2000" dirty="0" smtClean="0">
                <a:solidFill>
                  <a:schemeClr val="tx1"/>
                </a:solidFill>
                <a:latin typeface="Arial Narrow" pitchFamily="34" charset="0"/>
              </a:rPr>
              <a:t> Inside Mathematics- </a:t>
            </a:r>
            <a:r>
              <a:rPr lang="en-US" sz="2000" dirty="0" smtClean="0">
                <a:solidFill>
                  <a:schemeClr val="tx1"/>
                </a:solidFill>
                <a:latin typeface="Arial Narrow" pitchFamily="34" charset="0"/>
                <a:hlinkClick r:id="rId3"/>
              </a:rPr>
              <a:t>http://www.insidemathematics.org/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Annenberg Learner - </a:t>
            </a:r>
            <a:r>
              <a:rPr lang="en-US" sz="2000" dirty="0" smtClean="0">
                <a:solidFill>
                  <a:schemeClr val="tx1"/>
                </a:solidFill>
                <a:latin typeface="Arial Narrow" pitchFamily="34" charset="0"/>
                <a:hlinkClick r:id="rId4"/>
              </a:rPr>
              <a:t>http://www.learner.org/index.html</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a:t>
            </a:r>
            <a:r>
              <a:rPr lang="en-US" sz="2000" dirty="0" err="1" smtClean="0">
                <a:solidFill>
                  <a:schemeClr val="tx1"/>
                </a:solidFill>
                <a:latin typeface="Arial Narrow" pitchFamily="34" charset="0"/>
              </a:rPr>
              <a:t>Edutopia</a:t>
            </a:r>
            <a:r>
              <a:rPr lang="en-US" sz="2000" dirty="0" smtClean="0">
                <a:solidFill>
                  <a:schemeClr val="tx1"/>
                </a:solidFill>
                <a:latin typeface="Arial Narrow" pitchFamily="34" charset="0"/>
              </a:rPr>
              <a:t> – </a:t>
            </a:r>
            <a:r>
              <a:rPr lang="en-US" sz="2000" dirty="0" smtClean="0">
                <a:solidFill>
                  <a:schemeClr val="tx1"/>
                </a:solidFill>
                <a:latin typeface="Arial Narrow" pitchFamily="34" charset="0"/>
                <a:hlinkClick r:id="rId5"/>
              </a:rPr>
              <a:t>http://www.edutopia.org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Teaching Channel - </a:t>
            </a:r>
            <a:r>
              <a:rPr lang="en-US" sz="2000" dirty="0" smtClean="0">
                <a:solidFill>
                  <a:schemeClr val="tx1"/>
                </a:solidFill>
                <a:latin typeface="Arial Narrow" pitchFamily="34" charset="0"/>
                <a:hlinkClick r:id="rId6"/>
              </a:rPr>
              <a:t>http://www.teachingchannel.org</a:t>
            </a:r>
            <a:endParaRPr lang="en-US" sz="2000" dirty="0" smtClean="0">
              <a:solidFill>
                <a:schemeClr val="tx1"/>
              </a:solidFill>
              <a:latin typeface="Arial Narrow" pitchFamily="34" charset="0"/>
            </a:endParaRPr>
          </a:p>
          <a:p>
            <a:pPr lvl="1" algn="l">
              <a:buFont typeface="Wingdings" pitchFamily="2" charset="2"/>
              <a:buChar char="Ø"/>
            </a:pPr>
            <a:r>
              <a:rPr lang="en-US" sz="1600" dirty="0" smtClean="0">
                <a:solidFill>
                  <a:schemeClr val="tx1"/>
                </a:solidFill>
                <a:latin typeface="Arial Narrow" pitchFamily="34" charset="0"/>
              </a:rPr>
              <a:t> </a:t>
            </a:r>
            <a:r>
              <a:rPr lang="en-US" sz="2000" dirty="0" smtClean="0">
                <a:solidFill>
                  <a:schemeClr val="tx1"/>
                </a:solidFill>
                <a:latin typeface="Arial Narrow" pitchFamily="34" charset="0"/>
              </a:rPr>
              <a:t>Ontario Ministry of Education - </a:t>
            </a:r>
            <a:r>
              <a:rPr lang="en-US" sz="2000" dirty="0" smtClean="0">
                <a:solidFill>
                  <a:schemeClr val="tx1"/>
                </a:solidFill>
                <a:latin typeface="Arial Narrow" pitchFamily="34" charset="0"/>
                <a:hlinkClick r:id="rId7"/>
              </a:rPr>
              <a:t>http://bit.ly/cGZlce</a:t>
            </a:r>
            <a:r>
              <a:rPr lang="en-US" sz="2000" dirty="0" smtClean="0">
                <a:solidFill>
                  <a:schemeClr val="tx1"/>
                </a:solidFill>
                <a:latin typeface="Arial Narrow" pitchFamily="34" charset="0"/>
              </a:rPr>
              <a:t> </a:t>
            </a:r>
          </a:p>
          <a:p>
            <a:pPr lvl="1" algn="l">
              <a:buFont typeface="Wingdings" pitchFamily="2" charset="2"/>
              <a:buChar char="Ø"/>
            </a:pPr>
            <a:r>
              <a:rPr lang="en-US" sz="2000" dirty="0">
                <a:solidFill>
                  <a:schemeClr val="tx1"/>
                </a:solidFill>
                <a:latin typeface="Arial Narrow" pitchFamily="34" charset="0"/>
              </a:rPr>
              <a:t>Achieve - </a:t>
            </a:r>
            <a:r>
              <a:rPr lang="en-US" sz="2000" dirty="0">
                <a:solidFill>
                  <a:schemeClr val="tx1"/>
                </a:solidFill>
                <a:latin typeface="Arial Narrow" pitchFamily="34" charset="0"/>
                <a:hlinkClick r:id="rId8"/>
              </a:rPr>
              <a:t>http://www.achieve.org</a:t>
            </a:r>
            <a:r>
              <a:rPr lang="en-US" sz="2000" dirty="0" smtClean="0">
                <a:solidFill>
                  <a:schemeClr val="tx1"/>
                </a:solidFill>
                <a:latin typeface="Arial Narrow" pitchFamily="34" charset="0"/>
                <a:hlinkClick r:id="rId8"/>
              </a:rPr>
              <a:t>/</a:t>
            </a:r>
            <a:r>
              <a:rPr lang="en-US" sz="2000" dirty="0" smtClean="0">
                <a:solidFill>
                  <a:schemeClr val="tx1"/>
                </a:solidFill>
                <a:latin typeface="Arial Narrow" pitchFamily="34" charset="0"/>
              </a:rPr>
              <a:t> </a:t>
            </a:r>
          </a:p>
          <a:p>
            <a:pPr algn="l">
              <a:buFont typeface="Arial" pitchFamily="34" charset="0"/>
              <a:buChar char="•"/>
            </a:pPr>
            <a:r>
              <a:rPr lang="en-US" sz="2400" dirty="0" smtClean="0">
                <a:solidFill>
                  <a:schemeClr val="tx1"/>
                </a:solidFill>
                <a:latin typeface="Arial Narrow" pitchFamily="34" charset="0"/>
              </a:rPr>
              <a:t>   Blogs</a:t>
            </a:r>
          </a:p>
          <a:p>
            <a:pPr lvl="1" algn="l">
              <a:buFont typeface="Wingdings" pitchFamily="2" charset="2"/>
              <a:buChar char="Ø"/>
            </a:pPr>
            <a:r>
              <a:rPr lang="en-US" sz="2000" dirty="0" smtClean="0">
                <a:solidFill>
                  <a:schemeClr val="tx1"/>
                </a:solidFill>
              </a:rPr>
              <a:t> Dan Meyer</a:t>
            </a:r>
            <a:r>
              <a:rPr lang="en-US" sz="2000" dirty="0" smtClean="0"/>
              <a:t>  – </a:t>
            </a:r>
            <a:r>
              <a:rPr lang="en-US" sz="2000" dirty="0" smtClean="0">
                <a:hlinkClick r:id="rId9"/>
              </a:rPr>
              <a:t>http://blog.mrmeyer.com/</a:t>
            </a:r>
            <a:endParaRPr lang="en-US" sz="2000" dirty="0" smtClean="0"/>
          </a:p>
          <a:p>
            <a:pPr lvl="1" algn="l">
              <a:buFont typeface="Wingdings" pitchFamily="2" charset="2"/>
              <a:buChar char="Ø"/>
            </a:pPr>
            <a:r>
              <a:rPr lang="en-US" sz="2000" dirty="0" smtClean="0">
                <a:solidFill>
                  <a:schemeClr val="tx1"/>
                </a:solidFill>
              </a:rPr>
              <a:t> Robert </a:t>
            </a:r>
            <a:r>
              <a:rPr lang="en-US" sz="2000" dirty="0" err="1" smtClean="0">
                <a:solidFill>
                  <a:schemeClr val="tx1"/>
                </a:solidFill>
              </a:rPr>
              <a:t>Kaplinsky</a:t>
            </a:r>
            <a:r>
              <a:rPr lang="en-US" sz="2000" dirty="0">
                <a:solidFill>
                  <a:schemeClr val="tx1"/>
                </a:solidFill>
              </a:rPr>
              <a:t> - </a:t>
            </a:r>
            <a:r>
              <a:rPr lang="en-US" sz="2000" dirty="0">
                <a:solidFill>
                  <a:schemeClr val="tx1"/>
                </a:solidFill>
                <a:hlinkClick r:id="rId10"/>
              </a:rPr>
              <a:t>http://robertkaplinsky.com</a:t>
            </a:r>
            <a:r>
              <a:rPr lang="en-US" sz="2000" dirty="0" smtClean="0">
                <a:solidFill>
                  <a:schemeClr val="tx1"/>
                </a:solidFill>
                <a:hlinkClick r:id="rId10"/>
              </a:rPr>
              <a:t>/</a:t>
            </a:r>
            <a:r>
              <a:rPr lang="en-US" sz="2000" dirty="0" smtClean="0">
                <a:solidFill>
                  <a:schemeClr val="tx1"/>
                </a:solidFill>
              </a:rPr>
              <a:t> </a:t>
            </a:r>
          </a:p>
          <a:p>
            <a:pPr marL="342900" indent="-342900" algn="l">
              <a:buFont typeface="Arial" pitchFamily="34" charset="0"/>
              <a:buChar char="•"/>
            </a:pPr>
            <a:r>
              <a:rPr lang="en-US" sz="2400" dirty="0" smtClean="0">
                <a:solidFill>
                  <a:schemeClr val="tx1"/>
                </a:solidFill>
              </a:rPr>
              <a:t>Books</a:t>
            </a:r>
          </a:p>
          <a:p>
            <a:pPr marL="800100" lvl="1" indent="-342900" algn="l">
              <a:buFont typeface="Wingdings" pitchFamily="2" charset="2"/>
              <a:buChar char="Ø"/>
            </a:pPr>
            <a:r>
              <a:rPr lang="en-US" sz="2000" dirty="0" smtClean="0">
                <a:solidFill>
                  <a:schemeClr val="tx1"/>
                </a:solidFill>
              </a:rPr>
              <a:t>Van </a:t>
            </a:r>
            <a:r>
              <a:rPr lang="en-US" sz="2000" dirty="0">
                <a:solidFill>
                  <a:schemeClr val="tx1"/>
                </a:solidFill>
              </a:rPr>
              <a:t>De </a:t>
            </a:r>
            <a:r>
              <a:rPr lang="en-US" sz="2000" dirty="0" err="1">
                <a:solidFill>
                  <a:schemeClr val="tx1"/>
                </a:solidFill>
              </a:rPr>
              <a:t>Walle</a:t>
            </a:r>
            <a:r>
              <a:rPr lang="en-US" sz="2000" dirty="0">
                <a:solidFill>
                  <a:schemeClr val="tx1"/>
                </a:solidFill>
              </a:rPr>
              <a:t> &amp; </a:t>
            </a:r>
            <a:r>
              <a:rPr lang="en-US" sz="2000" dirty="0" err="1">
                <a:solidFill>
                  <a:schemeClr val="tx1"/>
                </a:solidFill>
              </a:rPr>
              <a:t>Lovin</a:t>
            </a:r>
            <a:r>
              <a:rPr lang="en-US" sz="2000" dirty="0">
                <a:solidFill>
                  <a:schemeClr val="tx1"/>
                </a:solidFill>
              </a:rPr>
              <a:t>, </a:t>
            </a:r>
            <a:r>
              <a:rPr lang="en-US" sz="2000" i="1" dirty="0">
                <a:solidFill>
                  <a:schemeClr val="tx1"/>
                </a:solidFill>
              </a:rPr>
              <a:t>Teaching Student-Centered Mathematics, Grades 5-8</a:t>
            </a:r>
            <a:endParaRPr lang="en-US" sz="1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11"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025695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8125" t="14890" r="19375" b="5777"/>
          <a:stretch/>
        </p:blipFill>
        <p:spPr bwMode="auto">
          <a:xfrm>
            <a:off x="1371600" y="1003300"/>
            <a:ext cx="6350000" cy="4533900"/>
          </a:xfrm>
          <a:prstGeom prst="rect">
            <a:avLst/>
          </a:prstGeom>
          <a:noFill/>
          <a:ln>
            <a:noFill/>
          </a:ln>
          <a:effectLst/>
          <a:scene3d>
            <a:camera prst="orthographicFront"/>
            <a:lightRig rig="threePt" dir="t"/>
          </a:scene3d>
          <a:sp3d>
            <a:bevelT w="165100" prst="coolSlan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0" y="990600"/>
            <a:ext cx="9144000" cy="5181600"/>
          </a:xfrm>
        </p:spPr>
        <p:txBody>
          <a:bodyPr/>
          <a:lstStyle/>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p:txBody>
      </p:sp>
      <p:pic>
        <p:nvPicPr>
          <p:cNvPr id="5"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
        <p:nvSpPr>
          <p:cNvPr id="2" name="TextBox 1"/>
          <p:cNvSpPr txBox="1"/>
          <p:nvPr/>
        </p:nvSpPr>
        <p:spPr>
          <a:xfrm>
            <a:off x="457200" y="5562600"/>
            <a:ext cx="8305800" cy="523220"/>
          </a:xfrm>
          <a:prstGeom prst="rect">
            <a:avLst/>
          </a:prstGeom>
          <a:noFill/>
        </p:spPr>
        <p:txBody>
          <a:bodyPr wrap="square" rtlCol="0">
            <a:spAutoFit/>
          </a:bodyPr>
          <a:lstStyle/>
          <a:p>
            <a:pPr algn="ctr"/>
            <a:r>
              <a:rPr lang="en-US" sz="2800" dirty="0">
                <a:hlinkClick r:id="rId5"/>
              </a:rPr>
              <a:t>http://www.mathematicsvisionproject.org</a:t>
            </a:r>
            <a:r>
              <a:rPr lang="en-US" sz="2800" dirty="0" smtClean="0">
                <a:hlinkClick r:id="rId5"/>
              </a:rPr>
              <a:t>/</a:t>
            </a:r>
            <a:r>
              <a:rPr lang="en-US" sz="2800" dirty="0" smtClean="0"/>
              <a:t> </a:t>
            </a:r>
            <a:endParaRPr lang="en-US" sz="2800" dirty="0"/>
          </a:p>
        </p:txBody>
      </p:sp>
    </p:spTree>
    <p:extLst>
      <p:ext uri="{BB962C8B-B14F-4D97-AF65-F5344CB8AC3E}">
        <p14:creationId xmlns:p14="http://schemas.microsoft.com/office/powerpoint/2010/main" val="132358963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250" t="15112" r="10875" b="8089"/>
          <a:stretch/>
        </p:blipFill>
        <p:spPr bwMode="auto">
          <a:xfrm>
            <a:off x="546100" y="990600"/>
            <a:ext cx="8216900" cy="4389110"/>
          </a:xfrm>
          <a:prstGeom prst="rect">
            <a:avLst/>
          </a:prstGeom>
          <a:noFill/>
          <a:ln>
            <a:noFill/>
          </a:ln>
          <a:effectLst/>
          <a:scene3d>
            <a:camera prst="orthographicFront"/>
            <a:lightRig rig="threePt" dir="t"/>
          </a:scene3d>
          <a:sp3d>
            <a:bevelT w="165100" prst="coolSlan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0" y="990600"/>
            <a:ext cx="9144000" cy="5181600"/>
          </a:xfrm>
        </p:spPr>
        <p:txBody>
          <a:bodyPr/>
          <a:lstStyle/>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p:txBody>
      </p:sp>
      <p:pic>
        <p:nvPicPr>
          <p:cNvPr id="5"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
        <p:nvSpPr>
          <p:cNvPr id="2" name="TextBox 1"/>
          <p:cNvSpPr txBox="1"/>
          <p:nvPr/>
        </p:nvSpPr>
        <p:spPr>
          <a:xfrm>
            <a:off x="584200" y="5562600"/>
            <a:ext cx="8305800" cy="523220"/>
          </a:xfrm>
          <a:prstGeom prst="rect">
            <a:avLst/>
          </a:prstGeom>
          <a:noFill/>
        </p:spPr>
        <p:txBody>
          <a:bodyPr wrap="square" rtlCol="0">
            <a:spAutoFit/>
          </a:bodyPr>
          <a:lstStyle/>
          <a:p>
            <a:pPr algn="ctr"/>
            <a:r>
              <a:rPr lang="en-US" sz="2800" dirty="0">
                <a:hlinkClick r:id="rId5"/>
              </a:rPr>
              <a:t>http://www.mathematicsvisionproject.org</a:t>
            </a:r>
            <a:r>
              <a:rPr lang="en-US" sz="2800" dirty="0" smtClean="0">
                <a:hlinkClick r:id="rId5"/>
              </a:rPr>
              <a:t>/</a:t>
            </a:r>
            <a:r>
              <a:rPr lang="en-US" sz="2800" dirty="0" smtClean="0"/>
              <a:t> </a:t>
            </a:r>
            <a:endParaRPr lang="en-US" sz="2800" dirty="0"/>
          </a:p>
        </p:txBody>
      </p:sp>
    </p:spTree>
    <p:extLst>
      <p:ext uri="{BB962C8B-B14F-4D97-AF65-F5344CB8AC3E}">
        <p14:creationId xmlns:p14="http://schemas.microsoft.com/office/powerpoint/2010/main" val="355818281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Feedback</a:t>
            </a:r>
            <a:endParaRPr lang="en-US" dirty="0">
              <a:latin typeface="Arial Narrow" pitchFamily="34" charset="0"/>
            </a:endParaRPr>
          </a:p>
        </p:txBody>
      </p:sp>
      <p:sp>
        <p:nvSpPr>
          <p:cNvPr id="3" name="Subtitle 2"/>
          <p:cNvSpPr>
            <a:spLocks noGrp="1"/>
          </p:cNvSpPr>
          <p:nvPr>
            <p:ph type="subTitle" idx="1"/>
          </p:nvPr>
        </p:nvSpPr>
        <p:spPr>
          <a:xfrm>
            <a:off x="228600" y="762000"/>
            <a:ext cx="8686800" cy="5334000"/>
          </a:xfrm>
        </p:spPr>
        <p:txBody>
          <a:bodyPr/>
          <a:lstStyle/>
          <a:p>
            <a:pPr algn="l">
              <a:buFont typeface="Arial" pitchFamily="34" charset="0"/>
              <a:buChar char="•"/>
            </a:pPr>
            <a:endParaRPr lang="en-US" sz="2000" dirty="0" smtClean="0">
              <a:solidFill>
                <a:schemeClr val="tx1"/>
              </a:solidFill>
              <a:latin typeface="Arial Narrow" pitchFamily="34" charset="0"/>
            </a:endParaRPr>
          </a:p>
          <a:p>
            <a:pPr fontAlgn="auto">
              <a:spcAft>
                <a:spcPts val="0"/>
              </a:spcAft>
              <a:defRPr/>
            </a:pPr>
            <a:r>
              <a:rPr lang="en-US" sz="2000" dirty="0" smtClean="0">
                <a:solidFill>
                  <a:schemeClr val="tx1"/>
                </a:solidFill>
                <a:latin typeface="Arial Narrow" pitchFamily="34" charset="0"/>
                <a:hlinkClick r:id="rId3"/>
              </a:rPr>
              <a:t>http://ccgpsmathematics9-10.wikispaces.com/</a:t>
            </a:r>
            <a:endParaRPr lang="en-US" sz="2000" dirty="0" smtClean="0">
              <a:solidFill>
                <a:schemeClr val="tx1"/>
              </a:solidFill>
              <a:latin typeface="Arial Narrow" pitchFamily="34" charset="0"/>
            </a:endParaRPr>
          </a:p>
          <a:p>
            <a:pPr fontAlgn="auto">
              <a:spcAft>
                <a:spcPts val="0"/>
              </a:spcAft>
              <a:defRPr/>
            </a:pPr>
            <a:r>
              <a:rPr lang="en-US" sz="2000" dirty="0" smtClean="0">
                <a:solidFill>
                  <a:schemeClr val="tx1"/>
                </a:solidFill>
                <a:latin typeface="Arial Narrow" pitchFamily="34" charset="0"/>
              </a:rPr>
              <a:t>James Pratt – </a:t>
            </a:r>
            <a:r>
              <a:rPr lang="en-US" sz="2000" dirty="0" smtClean="0">
                <a:solidFill>
                  <a:schemeClr val="tx1"/>
                </a:solidFill>
                <a:latin typeface="Arial Narrow" pitchFamily="34" charset="0"/>
                <a:hlinkClick r:id="rId4"/>
              </a:rPr>
              <a:t>jpratt@doe.k12.ga.us</a:t>
            </a:r>
            <a:r>
              <a:rPr lang="en-US" sz="2000" dirty="0" smtClean="0">
                <a:solidFill>
                  <a:schemeClr val="tx1"/>
                </a:solidFill>
                <a:latin typeface="Arial Narrow" pitchFamily="34" charset="0"/>
              </a:rPr>
              <a:t>            Brooke Kline – </a:t>
            </a:r>
            <a:r>
              <a:rPr lang="en-US" sz="2000" dirty="0" smtClean="0">
                <a:solidFill>
                  <a:schemeClr val="tx1"/>
                </a:solidFill>
                <a:latin typeface="Arial Narrow" pitchFamily="34" charset="0"/>
                <a:hlinkClick r:id="rId5"/>
              </a:rPr>
              <a:t>bkline@doe.k12.ga.us</a:t>
            </a:r>
            <a:endParaRPr lang="en-US" sz="2000" dirty="0" smtClean="0">
              <a:solidFill>
                <a:schemeClr val="tx1"/>
              </a:solidFill>
              <a:latin typeface="Arial Narrow" pitchFamily="34" charset="0"/>
            </a:endParaRPr>
          </a:p>
          <a:p>
            <a:pPr fontAlgn="auto">
              <a:spcAft>
                <a:spcPts val="0"/>
              </a:spcAft>
              <a:defRPr/>
            </a:pPr>
            <a:r>
              <a:rPr lang="en-US" sz="2000" dirty="0" smtClean="0">
                <a:solidFill>
                  <a:schemeClr val="tx1"/>
                </a:solidFill>
                <a:latin typeface="Arial Narrow" pitchFamily="34" charset="0"/>
              </a:rPr>
              <a:t>Secondary Mathematics Specialists</a:t>
            </a:r>
          </a:p>
          <a:p>
            <a:pPr lvl="1" algn="l"/>
            <a:endParaRPr lang="en-US" sz="2400" dirty="0" smtClean="0">
              <a:solidFill>
                <a:schemeClr val="tx1"/>
              </a:solidFill>
            </a:endParaRPr>
          </a:p>
          <a:p>
            <a:pPr algn="l"/>
            <a:endParaRPr lang="en-US"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6" cstate="print"/>
          <a:srcRect/>
          <a:stretch>
            <a:fillRect/>
          </a:stretch>
        </p:blipFill>
        <p:spPr bwMode="auto">
          <a:xfrm>
            <a:off x="78486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71800" y="2362200"/>
            <a:ext cx="3276600" cy="3689876"/>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418718856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3"/>
          <p:cNvSpPr>
            <a:spLocks noGrp="1"/>
          </p:cNvSpPr>
          <p:nvPr>
            <p:ph type="title"/>
          </p:nvPr>
        </p:nvSpPr>
        <p:spPr>
          <a:xfrm>
            <a:off x="152400" y="304800"/>
            <a:ext cx="8763000" cy="2514600"/>
          </a:xfrm>
        </p:spPr>
        <p:txBody>
          <a:bodyPr/>
          <a:lstStyle/>
          <a:p>
            <a:pPr eaLnBrk="1" hangingPunct="1"/>
            <a:r>
              <a:rPr lang="en-US" dirty="0" smtClean="0">
                <a:latin typeface="Arial Narrow" pitchFamily="34" charset="0"/>
              </a:rPr>
              <a:t>Thank You!</a:t>
            </a:r>
            <a:br>
              <a:rPr lang="en-US" dirty="0" smtClean="0">
                <a:latin typeface="Arial Narrow" pitchFamily="34" charset="0"/>
              </a:rPr>
            </a:br>
            <a:r>
              <a:rPr lang="en-US" sz="2000" dirty="0" smtClean="0">
                <a:latin typeface="Arial Narrow" pitchFamily="34" charset="0"/>
              </a:rPr>
              <a:t> </a:t>
            </a:r>
            <a:r>
              <a:rPr lang="en-US" sz="2000" b="0" dirty="0" smtClean="0">
                <a:latin typeface="Arial Narrow" pitchFamily="34" charset="0"/>
              </a:rPr>
              <a:t>Please visit </a:t>
            </a:r>
            <a:r>
              <a:rPr lang="en-US" sz="2000" b="0" dirty="0" smtClean="0">
                <a:latin typeface="Arial Narrow" pitchFamily="34" charset="0"/>
                <a:hlinkClick r:id="rId3"/>
              </a:rPr>
              <a:t>http://ccgpsmathematics9-12.wikispaces.com/</a:t>
            </a:r>
            <a:r>
              <a:rPr lang="en-US" sz="2000" b="0" dirty="0" smtClean="0">
                <a:latin typeface="Arial Narrow" pitchFamily="34" charset="0"/>
              </a:rPr>
              <a:t>  to share your feedback, ask questions, and share your ideas and resources!</a:t>
            </a:r>
            <a:br>
              <a:rPr lang="en-US" sz="2000" b="0" dirty="0" smtClean="0">
                <a:latin typeface="Arial Narrow" pitchFamily="34" charset="0"/>
              </a:rPr>
            </a:br>
            <a:r>
              <a:rPr lang="en-US" sz="2000" b="0" dirty="0" smtClean="0">
                <a:latin typeface="Arial Narrow" pitchFamily="34" charset="0"/>
              </a:rPr>
              <a:t>Please visit </a:t>
            </a:r>
            <a:r>
              <a:rPr lang="en-US" sz="2000" b="0" dirty="0" smtClean="0">
                <a:latin typeface="Arial Narrow" pitchFamily="34" charset="0"/>
                <a:hlinkClick r:id="rId4"/>
              </a:rPr>
              <a:t>https://www.georgiastandards.org/Common-Core/Pages/Math.aspx</a:t>
            </a:r>
            <a:r>
              <a:rPr lang="en-US" sz="2000" b="0" dirty="0" smtClean="0">
                <a:latin typeface="Arial Narrow" pitchFamily="34" charset="0"/>
              </a:rPr>
              <a:t/>
            </a:r>
            <a:br>
              <a:rPr lang="en-US" sz="2000" b="0" dirty="0" smtClean="0">
                <a:latin typeface="Arial Narrow" pitchFamily="34" charset="0"/>
              </a:rPr>
            </a:br>
            <a:r>
              <a:rPr lang="en-US" sz="2000" b="0" dirty="0" smtClean="0">
                <a:latin typeface="Arial Narrow" pitchFamily="34" charset="0"/>
              </a:rPr>
              <a:t>to join the 9-12 Mathematics email </a:t>
            </a:r>
            <a:r>
              <a:rPr lang="en-US" sz="2000" b="0" dirty="0" err="1" smtClean="0">
                <a:latin typeface="Arial Narrow" pitchFamily="34" charset="0"/>
              </a:rPr>
              <a:t>listserve</a:t>
            </a:r>
            <a:r>
              <a:rPr lang="en-US" sz="2000" b="0" dirty="0" smtClean="0">
                <a:latin typeface="Arial Narrow" pitchFamily="34" charset="0"/>
              </a:rPr>
              <a:t>.</a:t>
            </a:r>
            <a:br>
              <a:rPr lang="en-US" sz="2000" b="0" dirty="0" smtClean="0">
                <a:latin typeface="Arial Narrow" pitchFamily="34" charset="0"/>
              </a:rPr>
            </a:br>
            <a:r>
              <a:rPr lang="en-US" sz="2000" dirty="0"/>
              <a:t>Follow </a:t>
            </a:r>
            <a:r>
              <a:rPr lang="en-US" sz="2000" dirty="0" smtClean="0"/>
              <a:t>us on Twitter </a:t>
            </a:r>
            <a:r>
              <a:rPr lang="en-US" sz="2000" dirty="0"/>
              <a:t/>
            </a:r>
            <a:br>
              <a:rPr lang="en-US" sz="2000" dirty="0"/>
            </a:br>
            <a:r>
              <a:rPr lang="en-US" sz="2000" dirty="0" smtClean="0"/>
              <a:t>@</a:t>
            </a:r>
            <a:r>
              <a:rPr lang="en-US" sz="2000" dirty="0" err="1" smtClean="0"/>
              <a:t>GaDOEMath</a:t>
            </a:r>
            <a:endParaRPr lang="en-US" b="0" dirty="0" smtClean="0">
              <a:latin typeface="Arial Narrow" pitchFamily="34" charset="0"/>
            </a:endParaRPr>
          </a:p>
        </p:txBody>
      </p:sp>
      <p:sp>
        <p:nvSpPr>
          <p:cNvPr id="46083" name="Content Placeholder 5"/>
          <p:cNvSpPr>
            <a:spLocks noGrp="1"/>
          </p:cNvSpPr>
          <p:nvPr>
            <p:ph sz="half" idx="1"/>
          </p:nvPr>
        </p:nvSpPr>
        <p:spPr>
          <a:xfrm>
            <a:off x="457200" y="2895600"/>
            <a:ext cx="4038600" cy="1752600"/>
          </a:xfrm>
        </p:spPr>
        <p:txBody>
          <a:bodyPr/>
          <a:lstStyle/>
          <a:p>
            <a:pPr algn="ctr">
              <a:buFont typeface="Arial" charset="0"/>
              <a:buNone/>
            </a:pPr>
            <a:r>
              <a:rPr lang="en-US" b="1" dirty="0" smtClean="0">
                <a:latin typeface="Arial Narrow" pitchFamily="34" charset="0"/>
              </a:rPr>
              <a:t>Brooke Kline</a:t>
            </a:r>
          </a:p>
          <a:p>
            <a:pPr algn="ctr">
              <a:buFont typeface="Arial" charset="0"/>
              <a:buNone/>
            </a:pPr>
            <a:r>
              <a:rPr lang="en-US" dirty="0" smtClean="0">
                <a:latin typeface="Arial Narrow" pitchFamily="34" charset="0"/>
              </a:rPr>
              <a:t>Program Specialist (6‐12)</a:t>
            </a:r>
          </a:p>
          <a:p>
            <a:pPr algn="ctr">
              <a:buFont typeface="Arial" charset="0"/>
              <a:buNone/>
            </a:pPr>
            <a:r>
              <a:rPr lang="en-US" dirty="0" smtClean="0">
                <a:latin typeface="Arial Narrow" pitchFamily="34" charset="0"/>
                <a:hlinkClick r:id="rId5"/>
              </a:rPr>
              <a:t>bkline@doe.k12.ga.us</a:t>
            </a:r>
            <a:endParaRPr lang="en-US" dirty="0" smtClean="0">
              <a:latin typeface="Arial Narrow" pitchFamily="34" charset="0"/>
            </a:endParaRPr>
          </a:p>
          <a:p>
            <a:pPr algn="ctr">
              <a:buFont typeface="Arial" charset="0"/>
              <a:buNone/>
            </a:pPr>
            <a:endParaRPr lang="en-US" dirty="0" smtClean="0"/>
          </a:p>
          <a:p>
            <a:endParaRPr lang="en-US" dirty="0" smtClean="0"/>
          </a:p>
        </p:txBody>
      </p:sp>
      <p:sp>
        <p:nvSpPr>
          <p:cNvPr id="46084" name="Content Placeholder 6"/>
          <p:cNvSpPr>
            <a:spLocks noGrp="1"/>
          </p:cNvSpPr>
          <p:nvPr>
            <p:ph sz="half" idx="2"/>
          </p:nvPr>
        </p:nvSpPr>
        <p:spPr>
          <a:xfrm>
            <a:off x="4648200" y="2895600"/>
            <a:ext cx="4038600" cy="1828800"/>
          </a:xfrm>
        </p:spPr>
        <p:txBody>
          <a:bodyPr/>
          <a:lstStyle/>
          <a:p>
            <a:pPr algn="ctr">
              <a:buFont typeface="Arial" charset="0"/>
              <a:buNone/>
            </a:pPr>
            <a:r>
              <a:rPr lang="en-US" b="1" dirty="0" smtClean="0">
                <a:latin typeface="Arial Narrow" pitchFamily="34" charset="0"/>
              </a:rPr>
              <a:t>James Pratt</a:t>
            </a:r>
          </a:p>
          <a:p>
            <a:pPr algn="ctr">
              <a:buFont typeface="Arial" charset="0"/>
              <a:buNone/>
            </a:pPr>
            <a:r>
              <a:rPr lang="en-US" dirty="0" smtClean="0">
                <a:latin typeface="Arial Narrow" pitchFamily="34" charset="0"/>
              </a:rPr>
              <a:t>Program Specialist (6-12)</a:t>
            </a:r>
          </a:p>
          <a:p>
            <a:pPr algn="ctr">
              <a:buFont typeface="Arial" charset="0"/>
              <a:buNone/>
            </a:pPr>
            <a:r>
              <a:rPr lang="en-US" dirty="0" smtClean="0">
                <a:latin typeface="Arial Narrow" pitchFamily="34" charset="0"/>
                <a:hlinkClick r:id="rId6"/>
              </a:rPr>
              <a:t>jpratt@doe.k12.ga.us</a:t>
            </a:r>
            <a:endParaRPr lang="en-US" dirty="0" smtClean="0">
              <a:latin typeface="Arial Narrow" pitchFamily="34" charset="0"/>
            </a:endParaRPr>
          </a:p>
          <a:p>
            <a:pPr algn="ctr">
              <a:buFont typeface="Arial" charset="0"/>
              <a:buNone/>
            </a:pPr>
            <a:endParaRPr lang="en-US" dirty="0" smtClean="0"/>
          </a:p>
        </p:txBody>
      </p:sp>
      <p:sp>
        <p:nvSpPr>
          <p:cNvPr id="46085" name="TextBox 7"/>
          <p:cNvSpPr txBox="1">
            <a:spLocks noChangeArrowheads="1"/>
          </p:cNvSpPr>
          <p:nvPr/>
        </p:nvSpPr>
        <p:spPr bwMode="auto">
          <a:xfrm>
            <a:off x="533400" y="5105400"/>
            <a:ext cx="184731" cy="646331"/>
          </a:xfrm>
          <a:prstGeom prst="rect">
            <a:avLst/>
          </a:prstGeom>
          <a:noFill/>
          <a:ln w="9525">
            <a:noFill/>
            <a:miter lim="800000"/>
            <a:headEnd/>
            <a:tailEnd/>
          </a:ln>
        </p:spPr>
        <p:txBody>
          <a:bodyPr wrap="none">
            <a:spAutoFit/>
          </a:bodyPr>
          <a:lstStyle/>
          <a:p>
            <a:endParaRPr lang="en-US" dirty="0"/>
          </a:p>
          <a:p>
            <a:endParaRPr lang="en-US" dirty="0"/>
          </a:p>
        </p:txBody>
      </p:sp>
      <p:sp>
        <p:nvSpPr>
          <p:cNvPr id="6" name="TextBox 5"/>
          <p:cNvSpPr txBox="1"/>
          <p:nvPr/>
        </p:nvSpPr>
        <p:spPr>
          <a:xfrm>
            <a:off x="990600" y="4800600"/>
            <a:ext cx="7162800" cy="830997"/>
          </a:xfrm>
          <a:prstGeom prst="rect">
            <a:avLst/>
          </a:prstGeom>
          <a:noFill/>
        </p:spPr>
        <p:txBody>
          <a:bodyPr wrap="square" rtlCol="0">
            <a:spAutoFit/>
          </a:bodyPr>
          <a:lstStyle/>
          <a:p>
            <a:pPr algn="ctr"/>
            <a:r>
              <a:rPr lang="en-US" sz="2400" dirty="0" smtClean="0">
                <a:latin typeface="Arial Narrow" pitchFamily="34" charset="0"/>
              </a:rPr>
              <a:t>These materials are for nonprofit educational purposes only.  Any other use may constitute copyright infringement.</a:t>
            </a:r>
            <a:endParaRPr lang="en-US" sz="2400" dirty="0">
              <a:latin typeface="Arial Narrow" pitchFamily="34" charset="0"/>
            </a:endParaRPr>
          </a:p>
        </p:txBody>
      </p:sp>
      <p:pic>
        <p:nvPicPr>
          <p:cNvPr id="7" name="Picture 2" descr="C:\Users\Janet Wyche\AppData\Local\Temp\notesCB2CD5\CCGPS_LogoAPPLE2.jpg"/>
          <p:cNvPicPr>
            <a:picLocks noChangeAspect="1" noChangeArrowheads="1"/>
          </p:cNvPicPr>
          <p:nvPr/>
        </p:nvPicPr>
        <p:blipFill>
          <a:blip r:embed="rId7" cstate="print"/>
          <a:srcRect/>
          <a:stretch>
            <a:fillRect/>
          </a:stretch>
        </p:blipFill>
        <p:spPr bwMode="auto">
          <a:xfrm>
            <a:off x="75438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69163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9"/>
          <p:cNvSpPr>
            <a:spLocks noGrp="1"/>
          </p:cNvSpPr>
          <p:nvPr>
            <p:ph type="title"/>
          </p:nvPr>
        </p:nvSpPr>
        <p:spPr>
          <a:xfrm>
            <a:off x="304800" y="152400"/>
            <a:ext cx="8458200" cy="1143000"/>
          </a:xfrm>
          <a:ln>
            <a:solidFill>
              <a:schemeClr val="tx2">
                <a:lumMod val="75000"/>
              </a:schemeClr>
            </a:solidFill>
          </a:ln>
        </p:spPr>
        <p:txBody>
          <a:bodyPr/>
          <a:lstStyle/>
          <a:p>
            <a:pPr>
              <a:defRPr/>
            </a:pPr>
            <a:r>
              <a:rPr lang="en-US" i="1" dirty="0" smtClean="0"/>
              <a:t>Formative Assessment Initiatives</a:t>
            </a:r>
            <a:r>
              <a:rPr lang="en-US" dirty="0" smtClean="0"/>
              <a:t/>
            </a:r>
            <a:br>
              <a:rPr lang="en-US" dirty="0" smtClean="0"/>
            </a:br>
            <a:r>
              <a:rPr lang="en-US" sz="2400" i="1" dirty="0" smtClean="0"/>
              <a:t>Bringing a Balanced Assessment Focus to the Classroom</a:t>
            </a:r>
          </a:p>
        </p:txBody>
      </p:sp>
      <p:sp>
        <p:nvSpPr>
          <p:cNvPr id="54275" name="Slide Number Placeholder 1"/>
          <p:cNvSpPr>
            <a:spLocks noGrp="1"/>
          </p:cNvSpPr>
          <p:nvPr>
            <p:ph type="sldNum" sz="quarter" idx="11"/>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641772-F441-4B01-A052-EC5DECD81707}" type="slidenum">
              <a:rPr lang="en-US" smtClean="0">
                <a:solidFill>
                  <a:srgbClr val="000000"/>
                </a:solidFill>
              </a:rPr>
              <a:pPr fontAlgn="base">
                <a:spcBef>
                  <a:spcPct val="0"/>
                </a:spcBef>
                <a:spcAft>
                  <a:spcPct val="0"/>
                </a:spcAft>
                <a:defRPr/>
              </a:pPr>
              <a:t>9</a:t>
            </a:fld>
            <a:endParaRPr lang="en-US" dirty="0" smtClean="0">
              <a:solidFill>
                <a:srgbClr val="000000"/>
              </a:solidFill>
            </a:endParaRPr>
          </a:p>
        </p:txBody>
      </p:sp>
      <p:graphicFrame>
        <p:nvGraphicFramePr>
          <p:cNvPr id="19" name="Diagram 18"/>
          <p:cNvGraphicFramePr/>
          <p:nvPr/>
        </p:nvGraphicFramePr>
        <p:xfrm>
          <a:off x="1524000" y="1676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6021" name="TextBox 4"/>
          <p:cNvSpPr txBox="1">
            <a:spLocks noChangeArrowheads="1"/>
          </p:cNvSpPr>
          <p:nvPr/>
        </p:nvSpPr>
        <p:spPr bwMode="auto">
          <a:xfrm>
            <a:off x="304800" y="1635125"/>
            <a:ext cx="1752600" cy="1754188"/>
          </a:xfrm>
          <a:prstGeom prst="rect">
            <a:avLst/>
          </a:prstGeom>
          <a:noFill/>
          <a:ln w="19050">
            <a:solidFill>
              <a:schemeClr val="accent6"/>
            </a:solidFill>
            <a:miter lim="800000"/>
            <a:headEnd/>
            <a:tailEnd/>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r>
              <a:rPr lang="en-US" dirty="0" smtClean="0"/>
              <a:t>Phase </a:t>
            </a:r>
            <a:r>
              <a:rPr lang="en-US" dirty="0"/>
              <a:t>I items released into </a:t>
            </a:r>
            <a:r>
              <a:rPr lang="en-US" dirty="0" smtClean="0"/>
              <a:t>OAS fall 2012; </a:t>
            </a:r>
            <a:r>
              <a:rPr lang="en-US" dirty="0"/>
              <a:t>Phase II items </a:t>
            </a:r>
            <a:r>
              <a:rPr lang="en-US" dirty="0" smtClean="0"/>
              <a:t>to be released in fall 2013</a:t>
            </a:r>
            <a:endParaRPr lang="en-US" dirty="0"/>
          </a:p>
        </p:txBody>
      </p:sp>
      <p:sp>
        <p:nvSpPr>
          <p:cNvPr id="6150" name="TextBox 5"/>
          <p:cNvSpPr txBox="1">
            <a:spLocks noChangeArrowheads="1"/>
          </p:cNvSpPr>
          <p:nvPr/>
        </p:nvSpPr>
        <p:spPr bwMode="auto">
          <a:xfrm>
            <a:off x="6781800" y="1600200"/>
            <a:ext cx="1981200" cy="1200150"/>
          </a:xfrm>
          <a:prstGeom prst="rect">
            <a:avLst/>
          </a:prstGeom>
          <a:noFill/>
          <a:ln w="1905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Pilot in winter 2013; Statewide launch in summer 2013</a:t>
            </a:r>
          </a:p>
        </p:txBody>
      </p:sp>
      <p:sp>
        <p:nvSpPr>
          <p:cNvPr id="6151" name="TextBox 6"/>
          <p:cNvSpPr txBox="1">
            <a:spLocks noChangeArrowheads="1"/>
          </p:cNvSpPr>
          <p:nvPr/>
        </p:nvSpPr>
        <p:spPr bwMode="auto">
          <a:xfrm>
            <a:off x="6248400" y="4733925"/>
            <a:ext cx="2514600" cy="923925"/>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Phase I item pilot in fall 2013; Phase II pilot in winter 2014</a:t>
            </a:r>
          </a:p>
        </p:txBody>
      </p:sp>
      <p:cxnSp>
        <p:nvCxnSpPr>
          <p:cNvPr id="9" name="Straight Arrow Connector 8"/>
          <p:cNvCxnSpPr/>
          <p:nvPr/>
        </p:nvCxnSpPr>
        <p:spPr>
          <a:xfrm flipH="1">
            <a:off x="6248400" y="2133600"/>
            <a:ext cx="457200" cy="228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5634038" y="5029200"/>
            <a:ext cx="609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209800" y="1905000"/>
            <a:ext cx="609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926552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5.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6.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7.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heme/theme1.xml><?xml version="1.0" encoding="utf-8"?>
<a:theme xmlns:a="http://schemas.openxmlformats.org/drawingml/2006/main" name="~098012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9.13.11 Mathematics Curriculum Supervisors Update Webinar</Template>
  <TotalTime>9059</TotalTime>
  <Words>4514</Words>
  <Application>Microsoft Office PowerPoint</Application>
  <PresentationFormat>On-screen Show (4:3)</PresentationFormat>
  <Paragraphs>1086</Paragraphs>
  <Slides>88</Slides>
  <Notes>39</Notes>
  <HiddenSlides>0</HiddenSlides>
  <MMClips>0</MMClips>
  <ScaleCrop>false</ScaleCrop>
  <HeadingPairs>
    <vt:vector size="4" baseType="variant">
      <vt:variant>
        <vt:lpstr>Theme</vt:lpstr>
      </vt:variant>
      <vt:variant>
        <vt:i4>1</vt:i4>
      </vt:variant>
      <vt:variant>
        <vt:lpstr>Slide Titles</vt:lpstr>
      </vt:variant>
      <vt:variant>
        <vt:i4>88</vt:i4>
      </vt:variant>
    </vt:vector>
  </HeadingPairs>
  <TitlesOfParts>
    <vt:vector size="89" baseType="lpstr">
      <vt:lpstr>~0980123</vt:lpstr>
      <vt:lpstr>CCGPS Mathematics Unit-by-Unit Grade Level Webinar Accelerated Analytic Geometry B/Advanced Algebra Unit 4: Applications of Probability August 15, 2013</vt:lpstr>
      <vt:lpstr>CCGPS Mathematics Unit-by-Unit Grade Level Webinar Accelerated Analytic Geometry B/Advanced Algebra Unit 4: Applications of Probability August 15, 2013</vt:lpstr>
      <vt:lpstr>Expectations and clearing up confusion</vt:lpstr>
      <vt:lpstr>Welcome!</vt:lpstr>
      <vt:lpstr>Lighting the Way The Georgia Formative Item Bank Sheds Light on Student Performance Expectations and Achievement </vt:lpstr>
      <vt:lpstr>Major reviews of research on the effects of formative assessment indicate that it might be one of the more powerful weapons in a teacher‘s arsenal.”   (Robert Marzano, 2006) </vt:lpstr>
      <vt:lpstr>Purpose of Georgia’s Assessment Initiatives</vt:lpstr>
      <vt:lpstr>Inside the Formative Assessment Toolbox</vt:lpstr>
      <vt:lpstr>Formative Assessment Initiatives Bringing a Balanced Assessment Focus to the Classroom</vt:lpstr>
      <vt:lpstr>Using Formative Assessment </vt:lpstr>
      <vt:lpstr>Formative Instructional Practices—Formative Assessment in Action</vt:lpstr>
      <vt:lpstr>PowerPoint Presentation</vt:lpstr>
      <vt:lpstr>Purpose of the Formative Item Bank</vt:lpstr>
      <vt:lpstr>The Georgia Formative Item Bank</vt:lpstr>
      <vt:lpstr>Formative Item Bank Use</vt:lpstr>
      <vt:lpstr>The Nature of Georgia’s Formative Item Bank</vt:lpstr>
      <vt:lpstr>The Nature of Georgia’s Formative Item Bank (continued)</vt:lpstr>
      <vt:lpstr>Item Content</vt:lpstr>
      <vt:lpstr>Valuable Features of Formative Items – Mathematics  </vt:lpstr>
      <vt:lpstr>Item Formats</vt:lpstr>
      <vt:lpstr>Multiple Choice Items</vt:lpstr>
      <vt:lpstr>Extended Response Items</vt:lpstr>
      <vt:lpstr>Example of Extended Response Item  Math—Advanced Algebra</vt:lpstr>
      <vt:lpstr>Scaffolded Items</vt:lpstr>
      <vt:lpstr>Example of Scaffolded Item Math—Analytic Geometry  </vt:lpstr>
      <vt:lpstr>Rubrics</vt:lpstr>
      <vt:lpstr>Rubric</vt:lpstr>
      <vt:lpstr>Exemplar Papers</vt:lpstr>
      <vt:lpstr>Exemplar Paper--Excerpt</vt:lpstr>
      <vt:lpstr>Formative Item Bank Pilot I Item Examples and Results </vt:lpstr>
      <vt:lpstr>Grade 6 Mathematics Item</vt:lpstr>
      <vt:lpstr>Grade 6 Mathematics Exemplar and Sample Student Response</vt:lpstr>
      <vt:lpstr>Grade 6 Mathematics Sample Student Responses</vt:lpstr>
      <vt:lpstr> Grade 6 Mathematics Item Performance Data</vt:lpstr>
      <vt:lpstr>Grade 3 Mathematics Item</vt:lpstr>
      <vt:lpstr>Grade 3  Mathematics Item  Performance Data </vt:lpstr>
      <vt:lpstr>Overall Mathematics Pilot I (Spring 2012) Summary Data</vt:lpstr>
      <vt:lpstr>Overall Mathematics Pilot II (Spring 2013) Summary Data</vt:lpstr>
      <vt:lpstr>Key Findings from Phase I Pilot (Spring 2012)</vt:lpstr>
      <vt:lpstr>Formative Item Bank  Phase II Examples </vt:lpstr>
      <vt:lpstr>Grade 6  Mathematics Item</vt:lpstr>
      <vt:lpstr>Coordinate Algebra Mathematics Task</vt:lpstr>
      <vt:lpstr>Advanced Algebra Mathematics Task</vt:lpstr>
      <vt:lpstr>Advanced Algebra Task</vt:lpstr>
      <vt:lpstr>FIB Items in OAS</vt:lpstr>
      <vt:lpstr> Where do you Find the Items? </vt:lpstr>
      <vt:lpstr>Searching in the OAS</vt:lpstr>
      <vt:lpstr>Searching in the OAS </vt:lpstr>
      <vt:lpstr>Searching the OAS for Formative Items Example Search</vt:lpstr>
      <vt:lpstr>PowerPoint Presentation</vt:lpstr>
      <vt:lpstr>Finding the Rubrics and Sample Student Papers</vt:lpstr>
      <vt:lpstr>Formative Item Bank Information  On-line</vt:lpstr>
      <vt:lpstr>Formative Item Bank Information On-line</vt:lpstr>
      <vt:lpstr>PowerPoint Presentation</vt:lpstr>
      <vt:lpstr>Purpose of the Benchmark Assessments</vt:lpstr>
      <vt:lpstr>Interim Benchmark Assessment  Item and Benchmark Development</vt:lpstr>
      <vt:lpstr>Benchmark Assessment  Production Schedule</vt:lpstr>
      <vt:lpstr>Comparison to Formative Item Bank</vt:lpstr>
      <vt:lpstr>On the Horizon for Georgia’s Formative Assessment Initiatives</vt:lpstr>
      <vt:lpstr>“Quality assessment is a system of assessing what students know and are able to do in a manner that garners accurate information from students for the purpose of improving learning.” (Rick Stiggins, 2008) </vt:lpstr>
      <vt:lpstr>Questions</vt:lpstr>
      <vt:lpstr>Georgia Department of Education Assessment and Accountability</vt:lpstr>
      <vt:lpstr>Wiki/Email Questions</vt:lpstr>
      <vt:lpstr>What’s the big idea?</vt:lpstr>
      <vt:lpstr>What’s the big idea?</vt:lpstr>
      <vt:lpstr>Coherence and Focus</vt:lpstr>
      <vt:lpstr>PowerPoint Presentation</vt:lpstr>
      <vt:lpstr>PowerPoint Presentation</vt:lpstr>
      <vt:lpstr>PowerPoint Presentation</vt:lpstr>
      <vt:lpstr>PowerPoint Presentation</vt:lpstr>
      <vt:lpstr>PowerPoint Presentation</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Resource List</vt:lpstr>
      <vt:lpstr>Resources</vt:lpstr>
      <vt:lpstr>Resources</vt:lpstr>
      <vt:lpstr>Resources</vt:lpstr>
      <vt:lpstr>Resources</vt:lpstr>
      <vt:lpstr>Feedback</vt:lpstr>
      <vt:lpstr>Thank You!  Please visit http://ccgpsmathematics9-12.wikispaces.com/  to share your feedback, ask questions, and share your ideas and resources! Please visit https://www.georgiastandards.org/Common-Core/Pages/Math.aspx to join the 9-12 Mathematics email listserve. Follow us on Twitter  @GaDOEMath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dc:title>
  <dc:creator>James Pratt</dc:creator>
  <cp:lastModifiedBy>GaDOE</cp:lastModifiedBy>
  <cp:revision>862</cp:revision>
  <dcterms:created xsi:type="dcterms:W3CDTF">2012-04-02T19:02:51Z</dcterms:created>
  <dcterms:modified xsi:type="dcterms:W3CDTF">2013-08-14T19:54:04Z</dcterms:modified>
</cp:coreProperties>
</file>